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6"/>
  </p:notesMasterIdLst>
  <p:sldIdLst>
    <p:sldId id="1100" r:id="rId2"/>
    <p:sldId id="1101" r:id="rId3"/>
    <p:sldId id="1102" r:id="rId4"/>
    <p:sldId id="1103" r:id="rId5"/>
  </p:sldIdLst>
  <p:sldSz cx="9906000" cy="6858000" type="A4"/>
  <p:notesSz cx="6797675" cy="992822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4186" userDrawn="1">
          <p15:clr>
            <a:srgbClr val="A4A3A4"/>
          </p15:clr>
        </p15:guide>
        <p15:guide id="3" orient="horz" pos="640" userDrawn="1">
          <p15:clr>
            <a:srgbClr val="A4A3A4"/>
          </p15:clr>
        </p15:guide>
        <p15:guide id="4" pos="2031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Иванов Роман Андреевич" initials="ИРА" lastIdx="1" clrIdx="0">
    <p:extLst>
      <p:ext uri="{19B8F6BF-5375-455C-9EA6-DF929625EA0E}">
        <p15:presenceInfo xmlns:p15="http://schemas.microsoft.com/office/powerpoint/2012/main" userId="S-1-5-21-195800664-882781150-621804585-631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EE1F2"/>
    <a:srgbClr val="DEEBF7"/>
    <a:srgbClr val="BDD7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231" autoAdjust="0"/>
    <p:restoredTop sz="94660"/>
  </p:normalViewPr>
  <p:slideViewPr>
    <p:cSldViewPr snapToGrid="0" showGuides="1">
      <p:cViewPr varScale="1">
        <p:scale>
          <a:sx n="115" d="100"/>
          <a:sy n="115" d="100"/>
        </p:scale>
        <p:origin x="1584" y="84"/>
      </p:cViewPr>
      <p:guideLst>
        <p:guide orient="horz" pos="2137"/>
        <p:guide pos="4186"/>
        <p:guide orient="horz" pos="640"/>
        <p:guide pos="2031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78" d="100"/>
          <a:sy n="78" d="100"/>
        </p:scale>
        <p:origin x="5898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commentAuthors" Target="commentAuthor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2" y="0"/>
            <a:ext cx="2945660" cy="498136"/>
          </a:xfrm>
          <a:prstGeom prst="rect">
            <a:avLst/>
          </a:prstGeom>
        </p:spPr>
        <p:txBody>
          <a:bodyPr vert="horz" lIns="91593" tIns="45796" rIns="91593" bIns="45796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56" y="0"/>
            <a:ext cx="2945660" cy="498136"/>
          </a:xfrm>
          <a:prstGeom prst="rect">
            <a:avLst/>
          </a:prstGeom>
        </p:spPr>
        <p:txBody>
          <a:bodyPr vert="horz" lIns="91593" tIns="45796" rIns="91593" bIns="45796" rtlCol="0"/>
          <a:lstStyle>
            <a:lvl1pPr algn="r">
              <a:defRPr sz="1200"/>
            </a:lvl1pPr>
          </a:lstStyle>
          <a:p>
            <a:fld id="{AA904DA7-97AC-4B6F-A1D3-5E67393EA002}" type="datetimeFigureOut">
              <a:rPr lang="ru-RU" smtClean="0"/>
              <a:t>25.05.2026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79488" y="1241425"/>
            <a:ext cx="483870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593" tIns="45796" rIns="91593" bIns="45796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7972"/>
            <a:ext cx="5438140" cy="3909239"/>
          </a:xfrm>
          <a:prstGeom prst="rect">
            <a:avLst/>
          </a:prstGeom>
        </p:spPr>
        <p:txBody>
          <a:bodyPr vert="horz" lIns="91593" tIns="45796" rIns="91593" bIns="45796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2" y="9430092"/>
            <a:ext cx="2945660" cy="498134"/>
          </a:xfrm>
          <a:prstGeom prst="rect">
            <a:avLst/>
          </a:prstGeom>
        </p:spPr>
        <p:txBody>
          <a:bodyPr vert="horz" lIns="91593" tIns="45796" rIns="91593" bIns="45796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56" y="9430092"/>
            <a:ext cx="2945660" cy="498134"/>
          </a:xfrm>
          <a:prstGeom prst="rect">
            <a:avLst/>
          </a:prstGeom>
        </p:spPr>
        <p:txBody>
          <a:bodyPr vert="horz" lIns="91593" tIns="45796" rIns="91593" bIns="45796" rtlCol="0" anchor="b"/>
          <a:lstStyle>
            <a:lvl1pPr algn="r">
              <a:defRPr sz="1200"/>
            </a:lvl1pPr>
          </a:lstStyle>
          <a:p>
            <a:fld id="{F294527E-9129-45D8-BDFC-00F8320EF0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76378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11043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4485A657-F935-4846-A4F5-7311BAE6ECDA}" type="slidenum">
              <a:rPr lang="ru-RU" sz="800">
                <a:solidFill>
                  <a:prstClr val="black"/>
                </a:solidFill>
                <a:latin typeface="Times New Roman" panose="02020603050405020304" pitchFamily="18" charset="0"/>
              </a:rPr>
              <a:pPr defTabSz="911043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ru-RU" sz="800" dirty="0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38083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11043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4485A657-F935-4846-A4F5-7311BAE6ECDA}" type="slidenum">
              <a:rPr lang="ru-RU" sz="800">
                <a:solidFill>
                  <a:prstClr val="black"/>
                </a:solidFill>
                <a:latin typeface="Times New Roman" panose="02020603050405020304" pitchFamily="18" charset="0"/>
              </a:rPr>
              <a:pPr defTabSz="911043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ru-RU" sz="800" dirty="0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71447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11043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4485A657-F935-4846-A4F5-7311BAE6ECDA}" type="slidenum">
              <a:rPr lang="ru-RU" sz="800">
                <a:solidFill>
                  <a:prstClr val="black"/>
                </a:solidFill>
                <a:latin typeface="Times New Roman" panose="02020603050405020304" pitchFamily="18" charset="0"/>
              </a:rPr>
              <a:pPr defTabSz="911043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ru-RU" sz="800" dirty="0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35772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11043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4485A657-F935-4846-A4F5-7311BAE6ECDA}" type="slidenum">
              <a:rPr lang="ru-RU" sz="800">
                <a:solidFill>
                  <a:prstClr val="black"/>
                </a:solidFill>
                <a:latin typeface="Times New Roman" panose="02020603050405020304" pitchFamily="18" charset="0"/>
              </a:rPr>
              <a:pPr defTabSz="911043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ru-RU" sz="800" dirty="0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95991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Times New Roman" panose="02020603050405020304" pitchFamily="18" charset="0"/>
              </a:defRPr>
            </a:lvl1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03BAF2DA-A770-44EF-9C67-722D4B159EC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5/25/2026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Times New Roman" panose="02020603050405020304" pitchFamily="18" charset="0"/>
              </a:defRPr>
            </a:lvl1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Times New Roman" panose="02020603050405020304" pitchFamily="18" charset="0"/>
              </a:defRPr>
            </a:lvl1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826657D8-7817-481E-8EC5-A675BA35B85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98478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1038" y="365126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3BAF2DA-A770-44EF-9C67-722D4B159ECD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5/25/2026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281363" y="6356351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996113" y="6356351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6657D8-7817-481E-8EC5-A675BA35B85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699156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5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emf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emf"/><Relationship Id="rId5" Type="http://schemas.openxmlformats.org/officeDocument/2006/relationships/image" Target="../media/image5.emf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 hidden="1"/>
          <p:cNvSpPr txBox="1"/>
          <p:nvPr/>
        </p:nvSpPr>
        <p:spPr>
          <a:xfrm>
            <a:off x="7655062" y="1"/>
            <a:ext cx="2250937" cy="646331"/>
          </a:xfrm>
          <a:prstGeom prst="rect">
            <a:avLst/>
          </a:prstGeom>
          <a:solidFill>
            <a:schemeClr val="bg1">
              <a:alpha val="26000"/>
            </a:schemeClr>
          </a:solidFill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СОВЕРШЕННО СЕКРЕТНО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(п. 67 Перечня)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Экз. № __</a:t>
            </a:r>
          </a:p>
        </p:txBody>
      </p:sp>
      <p:sp>
        <p:nvSpPr>
          <p:cNvPr id="13" name="TextBox 12" hidden="1"/>
          <p:cNvSpPr txBox="1"/>
          <p:nvPr/>
        </p:nvSpPr>
        <p:spPr>
          <a:xfrm>
            <a:off x="8749424" y="6507287"/>
            <a:ext cx="10604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76250" indent="-134938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55675" indent="-271463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433513" indent="-407988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912938" indent="-544513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мб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148/17321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99902">
                        <a14:backgroundMark x1="13158" y1="16293" x2="13158" y2="16293"/>
                        <a14:backgroundMark x1="82198" y1="22361" x2="82198" y2="22361"/>
                        <a14:backgroundMark x1="14861" y1="84040" x2="14861" y2="84040"/>
                        <a14:backgroundMark x1="87152" y1="83791" x2="87152" y2="8379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6199" y="819552"/>
            <a:ext cx="3085020" cy="574234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  <a:reflection endPos="0" dir="5400000" sy="-100000" algn="bl" rotWithShape="0"/>
            <a:softEdge rad="25400"/>
          </a:effectLst>
          <a:scene3d>
            <a:camera prst="orthographicFront"/>
            <a:lightRig rig="threePt" dir="t"/>
          </a:scene3d>
          <a:sp3d>
            <a:bevelT w="0" h="0"/>
          </a:sp3d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9491DA96-64AD-4142-9D13-510669097992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5714" y="307239"/>
            <a:ext cx="588036" cy="708761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7048499" y="276045"/>
            <a:ext cx="2695575" cy="85606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ПАМЯТКА </a:t>
            </a:r>
          </a:p>
          <a:p>
            <a:pPr algn="ctr"/>
            <a:r>
              <a:rPr lang="ru-RU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ПОИСКУ ВОЕННОСЛУЖАЩЕГО</a:t>
            </a:r>
            <a:endParaRPr lang="ru-RU" sz="2000" b="1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5" name="Группа 4"/>
          <p:cNvGrpSpPr/>
          <p:nvPr/>
        </p:nvGrpSpPr>
        <p:grpSpPr>
          <a:xfrm>
            <a:off x="295633" y="679965"/>
            <a:ext cx="2635205" cy="5961632"/>
            <a:chOff x="295633" y="679965"/>
            <a:chExt cx="2635205" cy="5961632"/>
          </a:xfrm>
        </p:grpSpPr>
        <p:sp>
          <p:nvSpPr>
            <p:cNvPr id="8" name="Прямоугольник 7"/>
            <p:cNvSpPr/>
            <p:nvPr/>
          </p:nvSpPr>
          <p:spPr>
            <a:xfrm>
              <a:off x="295633" y="679965"/>
              <a:ext cx="2635205" cy="59616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80000"/>
                </a:lnSpc>
                <a:spcBef>
                  <a:spcPts val="600"/>
                </a:spcBef>
                <a:spcAft>
                  <a:spcPts val="0"/>
                </a:spcAft>
              </a:pPr>
              <a:r>
                <a:rPr lang="ru-RU" sz="1400" b="1" spc="-60" dirty="0" smtClean="0">
                  <a:solidFill>
                    <a:srgbClr val="000000"/>
                  </a:solidFill>
                  <a:latin typeface="Times New Roman" panose="02020603050405020304" pitchFamily="18" charset="0"/>
                  <a:ea typeface="Times New Roman" panose="02020603050405020304" pitchFamily="18" charset="0"/>
                </a:rPr>
                <a:t>   </a:t>
              </a:r>
              <a:r>
                <a:rPr lang="ru-RU" sz="1400" b="1" spc="-60" dirty="0" smtClean="0">
                  <a:solidFill>
                    <a:schemeClr val="accent6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Gadugi" panose="020B0502040204020203" pitchFamily="34" charset="0"/>
                </a:rPr>
                <a:t>ГДЕ ВЫ МОЖЕТЕ СДАТЬ БИОМАТЕРИАЛ?</a:t>
              </a:r>
            </a:p>
            <a:p>
              <a:pPr algn="ctr">
                <a:lnSpc>
                  <a:spcPct val="80000"/>
                </a:lnSpc>
                <a:spcAft>
                  <a:spcPts val="0"/>
                </a:spcAft>
              </a:pPr>
              <a:r>
                <a:rPr lang="ru-RU" sz="1350" spc="-60" dirty="0" smtClean="0">
                  <a:solidFill>
                    <a:srgbClr val="000000"/>
                  </a:solidFill>
                  <a:ea typeface="Gadugi" panose="020B0502040204020203" pitchFamily="34" charset="0"/>
                </a:rPr>
                <a:t>Вы </a:t>
              </a:r>
              <a:r>
                <a:rPr lang="ru-RU" sz="1350" spc="-60" dirty="0">
                  <a:solidFill>
                    <a:srgbClr val="000000"/>
                  </a:solidFill>
                  <a:ea typeface="Gadugi" panose="020B0502040204020203" pitchFamily="34" charset="0"/>
                </a:rPr>
                <a:t>можете сделать это </a:t>
              </a:r>
              <a:r>
                <a:rPr lang="ru-RU" sz="1350" spc="-60" dirty="0" smtClean="0">
                  <a:solidFill>
                    <a:srgbClr val="000000"/>
                  </a:solidFill>
                  <a:ea typeface="Gadugi" panose="020B0502040204020203" pitchFamily="34" charset="0"/>
                </a:rPr>
                <a:t/>
              </a:r>
              <a:br>
                <a:rPr lang="ru-RU" sz="1350" spc="-60" dirty="0" smtClean="0">
                  <a:solidFill>
                    <a:srgbClr val="000000"/>
                  </a:solidFill>
                  <a:ea typeface="Gadugi" panose="020B0502040204020203" pitchFamily="34" charset="0"/>
                </a:rPr>
              </a:br>
              <a:r>
                <a:rPr lang="ru-RU" sz="1350" spc="-60" dirty="0" smtClean="0">
                  <a:solidFill>
                    <a:srgbClr val="000000"/>
                  </a:solidFill>
                  <a:ea typeface="Gadugi" panose="020B0502040204020203" pitchFamily="34" charset="0"/>
                </a:rPr>
                <a:t>в одном из филиалов </a:t>
              </a:r>
              <a:r>
                <a:rPr lang="ru-RU" sz="1350" b="1" spc="-60" dirty="0">
                  <a:solidFill>
                    <a:srgbClr val="000000"/>
                  </a:solidFill>
                  <a:ea typeface="Gadugi" panose="020B0502040204020203" pitchFamily="34" charset="0"/>
                </a:rPr>
                <a:t>Государственного фонда поддержки участников </a:t>
              </a:r>
              <a:r>
                <a:rPr lang="ru-RU" sz="1350" b="1" spc="-60" dirty="0" smtClean="0">
                  <a:solidFill>
                    <a:srgbClr val="000000"/>
                  </a:solidFill>
                  <a:ea typeface="Gadugi" panose="020B0502040204020203" pitchFamily="34" charset="0"/>
                </a:rPr>
                <a:t>специальной военной операции «</a:t>
              </a:r>
              <a:r>
                <a:rPr lang="ru-RU" sz="1350" b="1" spc="-60" dirty="0">
                  <a:solidFill>
                    <a:srgbClr val="000000"/>
                  </a:solidFill>
                  <a:ea typeface="Gadugi" panose="020B0502040204020203" pitchFamily="34" charset="0"/>
                </a:rPr>
                <a:t>Защитники Отечества» </a:t>
              </a:r>
              <a:r>
                <a:rPr lang="ru-RU" sz="1350" b="1" spc="-60" dirty="0" smtClean="0">
                  <a:solidFill>
                    <a:srgbClr val="000000"/>
                  </a:solidFill>
                  <a:ea typeface="Gadugi" panose="020B0502040204020203" pitchFamily="34" charset="0"/>
                </a:rPr>
                <a:t/>
              </a:r>
              <a:br>
                <a:rPr lang="ru-RU" sz="1350" b="1" spc="-60" dirty="0" smtClean="0">
                  <a:solidFill>
                    <a:srgbClr val="000000"/>
                  </a:solidFill>
                  <a:ea typeface="Gadugi" panose="020B0502040204020203" pitchFamily="34" charset="0"/>
                </a:rPr>
              </a:br>
              <a:r>
                <a:rPr lang="ru-RU" sz="1350" spc="-60" dirty="0" smtClean="0">
                  <a:solidFill>
                    <a:srgbClr val="000000"/>
                  </a:solidFill>
                  <a:ea typeface="Gadugi" panose="020B0502040204020203" pitchFamily="34" charset="0"/>
                </a:rPr>
                <a:t>в </a:t>
              </a:r>
              <a:r>
                <a:rPr lang="ru-RU" sz="1350" spc="-60" dirty="0">
                  <a:solidFill>
                    <a:srgbClr val="000000"/>
                  </a:solidFill>
                  <a:ea typeface="Gadugi" panose="020B0502040204020203" pitchFamily="34" charset="0"/>
                </a:rPr>
                <a:t>Вашем регионе (бесплатно</a:t>
              </a:r>
              <a:r>
                <a:rPr lang="ru-RU" sz="1350" spc="-60" dirty="0" smtClean="0">
                  <a:solidFill>
                    <a:srgbClr val="000000"/>
                  </a:solidFill>
                  <a:ea typeface="Gadugi" panose="020B0502040204020203" pitchFamily="34" charset="0"/>
                </a:rPr>
                <a:t>).</a:t>
              </a:r>
            </a:p>
            <a:p>
              <a:pPr algn="ctr">
                <a:lnSpc>
                  <a:spcPct val="80000"/>
                </a:lnSpc>
                <a:spcAft>
                  <a:spcPts val="0"/>
                </a:spcAft>
              </a:pPr>
              <a:r>
                <a:rPr lang="ru-RU" sz="1350" spc="-60" dirty="0" smtClean="0">
                  <a:solidFill>
                    <a:srgbClr val="000000"/>
                  </a:solidFill>
                  <a:ea typeface="Gadugi" panose="020B0502040204020203" pitchFamily="34" charset="0"/>
                </a:rPr>
                <a:t>Сведения о результатах  сдачи биоматериала и выделении генотипа Вы можете запросить в военном комиссариате, а также в филиале </a:t>
              </a:r>
              <a:r>
                <a:rPr lang="ru-RU" sz="1350" b="1" spc="-60" dirty="0">
                  <a:solidFill>
                    <a:srgbClr val="000000"/>
                  </a:solidFill>
                  <a:ea typeface="Gadugi" panose="020B0502040204020203" pitchFamily="34" charset="0"/>
                </a:rPr>
                <a:t>Государственного фонда «Защитники Отечества» </a:t>
              </a:r>
              <a:r>
                <a:rPr lang="ru-RU" sz="1350" spc="-60" dirty="0" smtClean="0">
                  <a:solidFill>
                    <a:srgbClr val="000000"/>
                  </a:solidFill>
                  <a:ea typeface="Gadugi" panose="020B0502040204020203" pitchFamily="34" charset="0"/>
                </a:rPr>
                <a:t>.</a:t>
              </a:r>
            </a:p>
            <a:p>
              <a:pPr algn="ctr">
                <a:lnSpc>
                  <a:spcPct val="80000"/>
                </a:lnSpc>
                <a:spcBef>
                  <a:spcPts val="1200"/>
                </a:spcBef>
                <a:spcAft>
                  <a:spcPts val="0"/>
                </a:spcAft>
              </a:pPr>
              <a:r>
                <a:rPr lang="ru-RU" sz="1400" b="1" spc="-60" dirty="0" smtClean="0">
                  <a:solidFill>
                    <a:schemeClr val="accent6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Gadugi" panose="020B0502040204020203" pitchFamily="34" charset="0"/>
                </a:rPr>
                <a:t>КТО МОЖЕТ СДАТЬ БИОМАТЕРИАЛ?</a:t>
              </a:r>
            </a:p>
            <a:p>
              <a:pPr algn="ctr">
                <a:lnSpc>
                  <a:spcPct val="80000"/>
                </a:lnSpc>
                <a:spcAft>
                  <a:spcPts val="0"/>
                </a:spcAft>
              </a:pPr>
              <a:r>
                <a:rPr lang="ru-RU" sz="1350" spc="-60" dirty="0" smtClean="0">
                  <a:solidFill>
                    <a:srgbClr val="000000"/>
                  </a:solidFill>
                  <a:ea typeface="Gadugi" panose="020B0502040204020203" pitchFamily="34" charset="0"/>
                </a:rPr>
                <a:t>Мать, отец, дети, </a:t>
              </a:r>
              <a:br>
                <a:rPr lang="ru-RU" sz="1350" spc="-60" dirty="0" smtClean="0">
                  <a:solidFill>
                    <a:srgbClr val="000000"/>
                  </a:solidFill>
                  <a:ea typeface="Gadugi" panose="020B0502040204020203" pitchFamily="34" charset="0"/>
                </a:rPr>
              </a:br>
              <a:r>
                <a:rPr lang="ru-RU" sz="1350" spc="-60" dirty="0" smtClean="0">
                  <a:solidFill>
                    <a:srgbClr val="000000"/>
                  </a:solidFill>
                  <a:ea typeface="Gadugi" panose="020B0502040204020203" pitchFamily="34" charset="0"/>
                </a:rPr>
                <a:t>родные брат  или сестра. </a:t>
              </a:r>
              <a:br>
                <a:rPr lang="ru-RU" sz="1350" spc="-60" dirty="0" smtClean="0">
                  <a:solidFill>
                    <a:srgbClr val="000000"/>
                  </a:solidFill>
                  <a:ea typeface="Gadugi" panose="020B0502040204020203" pitchFamily="34" charset="0"/>
                </a:rPr>
              </a:br>
              <a:endParaRPr lang="ru-RU" sz="1350" spc="-60" dirty="0" smtClean="0">
                <a:solidFill>
                  <a:srgbClr val="000000"/>
                </a:solidFill>
                <a:ea typeface="Gadugi" panose="020B0502040204020203" pitchFamily="34" charset="0"/>
              </a:endParaRPr>
            </a:p>
            <a:p>
              <a:pPr algn="ctr">
                <a:lnSpc>
                  <a:spcPct val="80000"/>
                </a:lnSpc>
                <a:spcAft>
                  <a:spcPts val="0"/>
                </a:spcAft>
              </a:pPr>
              <a:r>
                <a:rPr lang="ru-RU" sz="1400" b="1" spc="-60" dirty="0" smtClean="0">
                  <a:solidFill>
                    <a:schemeClr val="accent6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Gadugi" panose="020B0502040204020203" pitchFamily="34" charset="0"/>
                </a:rPr>
                <a:t>ВЫ </a:t>
              </a:r>
              <a:r>
                <a:rPr lang="ru-RU" sz="1400" b="1" spc="-60" dirty="0" smtClean="0">
                  <a:solidFill>
                    <a:schemeClr val="accent6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Gadugi" panose="020B0502040204020203" pitchFamily="34" charset="0"/>
                </a:rPr>
                <a:t>МОЖЕТЕ :</a:t>
              </a:r>
            </a:p>
            <a:p>
              <a:pPr algn="ctr">
                <a:lnSpc>
                  <a:spcPct val="80000"/>
                </a:lnSpc>
                <a:spcAft>
                  <a:spcPts val="0"/>
                </a:spcAft>
              </a:pPr>
              <a:r>
                <a:rPr lang="ru-RU" sz="1350" b="1" spc="-60" dirty="0" smtClean="0">
                  <a:solidFill>
                    <a:srgbClr val="000000"/>
                  </a:solidFill>
                  <a:ea typeface="Gadugi" panose="020B0502040204020203" pitchFamily="34" charset="0"/>
                </a:rPr>
                <a:t>Подать обращение </a:t>
              </a:r>
              <a:r>
                <a:rPr lang="ru-RU" sz="1350" spc="-60" dirty="0" smtClean="0">
                  <a:solidFill>
                    <a:srgbClr val="000000"/>
                  </a:solidFill>
                  <a:ea typeface="Gadugi" panose="020B0502040204020203" pitchFamily="34" charset="0"/>
                </a:rPr>
                <a:t>через </a:t>
              </a:r>
            </a:p>
            <a:p>
              <a:pPr algn="ctr">
                <a:lnSpc>
                  <a:spcPct val="80000"/>
                </a:lnSpc>
                <a:spcAft>
                  <a:spcPts val="0"/>
                </a:spcAft>
              </a:pPr>
              <a:r>
                <a:rPr lang="ru-RU" sz="1350" spc="-60" dirty="0" smtClean="0">
                  <a:solidFill>
                    <a:srgbClr val="000000"/>
                  </a:solidFill>
                  <a:ea typeface="Gadugi" panose="020B0502040204020203" pitchFamily="34" charset="0"/>
                </a:rPr>
                <a:t>личный кабинет гражданина </a:t>
              </a:r>
            </a:p>
            <a:p>
              <a:pPr algn="ctr">
                <a:lnSpc>
                  <a:spcPct val="80000"/>
                </a:lnSpc>
                <a:spcAft>
                  <a:spcPts val="0"/>
                </a:spcAft>
              </a:pPr>
              <a:r>
                <a:rPr lang="ru-RU" sz="1350" spc="-60" dirty="0" smtClean="0">
                  <a:solidFill>
                    <a:srgbClr val="000000"/>
                  </a:solidFill>
                  <a:ea typeface="Gadugi" panose="020B0502040204020203" pitchFamily="34" charset="0"/>
                </a:rPr>
                <a:t>на </a:t>
              </a:r>
              <a:r>
                <a:rPr lang="ru-RU" sz="1350" b="1" spc="-60" dirty="0" smtClean="0">
                  <a:solidFill>
                    <a:srgbClr val="000000"/>
                  </a:solidFill>
                  <a:ea typeface="Gadugi" panose="020B0502040204020203" pitchFamily="34" charset="0"/>
                </a:rPr>
                <a:t>официальном сайте Минобороны РФ </a:t>
              </a:r>
              <a:r>
                <a:rPr lang="en-US" sz="1350" b="1" i="1" spc="-60" dirty="0" smtClean="0">
                  <a:solidFill>
                    <a:srgbClr val="0070C0"/>
                  </a:solidFill>
                  <a:ea typeface="Gadugi" panose="020B0502040204020203" pitchFamily="34" charset="0"/>
                </a:rPr>
                <a:t>mil.ru</a:t>
              </a:r>
              <a:r>
                <a:rPr lang="ru-RU" sz="1350" spc="-60" dirty="0" smtClean="0">
                  <a:ea typeface="Gadugi" panose="020B0502040204020203" pitchFamily="34" charset="0"/>
                </a:rPr>
                <a:t>,</a:t>
              </a:r>
              <a:r>
                <a:rPr lang="en-US" sz="1350" spc="-60" dirty="0" smtClean="0">
                  <a:solidFill>
                    <a:srgbClr val="000000"/>
                  </a:solidFill>
                  <a:ea typeface="Gadugi" panose="020B0502040204020203" pitchFamily="34" charset="0"/>
                </a:rPr>
                <a:t> </a:t>
              </a:r>
              <a:r>
                <a:rPr lang="ru-RU" sz="1350" spc="-60" dirty="0" smtClean="0">
                  <a:solidFill>
                    <a:srgbClr val="000000"/>
                  </a:solidFill>
                  <a:ea typeface="Gadugi" panose="020B0502040204020203" pitchFamily="34" charset="0"/>
                </a:rPr>
                <a:t>а так же </a:t>
              </a:r>
              <a:br>
                <a:rPr lang="ru-RU" sz="1350" spc="-60" dirty="0" smtClean="0">
                  <a:solidFill>
                    <a:srgbClr val="000000"/>
                  </a:solidFill>
                  <a:ea typeface="Gadugi" panose="020B0502040204020203" pitchFamily="34" charset="0"/>
                </a:rPr>
              </a:br>
              <a:r>
                <a:rPr lang="ru-RU" sz="1350" spc="-60" dirty="0" smtClean="0">
                  <a:solidFill>
                    <a:srgbClr val="000000"/>
                  </a:solidFill>
                  <a:ea typeface="Gadugi" panose="020B0502040204020203" pitchFamily="34" charset="0"/>
                </a:rPr>
                <a:t>во вкладке «Военно-социальный центр» на главной странице сайта </a:t>
              </a:r>
              <a:r>
                <a:rPr lang="ru-RU" sz="1350" b="1" spc="-60" dirty="0" smtClean="0">
                  <a:solidFill>
                    <a:srgbClr val="000000"/>
                  </a:solidFill>
                  <a:ea typeface="Gadugi" panose="020B0502040204020203" pitchFamily="34" charset="0"/>
                </a:rPr>
                <a:t>ознакомиться с памяткой для родственников </a:t>
              </a:r>
              <a:r>
                <a:rPr lang="ru-RU" sz="1350" spc="-60" dirty="0" smtClean="0">
                  <a:solidFill>
                    <a:srgbClr val="000000"/>
                  </a:solidFill>
                  <a:ea typeface="Gadugi" panose="020B0502040204020203" pitchFamily="34" charset="0"/>
                </a:rPr>
                <a:t>военнослужащего пропавшего без вести и </a:t>
              </a:r>
              <a:r>
                <a:rPr lang="ru-RU" sz="1350" b="1" spc="-60" dirty="0" smtClean="0">
                  <a:solidFill>
                    <a:srgbClr val="000000"/>
                  </a:solidFill>
                  <a:ea typeface="Gadugi" panose="020B0502040204020203" pitchFamily="34" charset="0"/>
                </a:rPr>
                <a:t>положенными видами выплат </a:t>
              </a:r>
              <a:r>
                <a:rPr lang="ru-RU" sz="1350" spc="-60" dirty="0" smtClean="0">
                  <a:solidFill>
                    <a:srgbClr val="000000"/>
                  </a:solidFill>
                  <a:ea typeface="Gadugi" panose="020B0502040204020203" pitchFamily="34" charset="0"/>
                </a:rPr>
                <a:t>членам семьи военнослужащего.</a:t>
              </a:r>
            </a:p>
            <a:p>
              <a:pPr indent="450215" algn="just">
                <a:lnSpc>
                  <a:spcPct val="80000"/>
                </a:lnSpc>
                <a:spcAft>
                  <a:spcPts val="0"/>
                </a:spcAft>
              </a:pPr>
              <a:endParaRPr lang="ru-RU" sz="1400" spc="-3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  <a:p>
              <a:pPr indent="450215" algn="just">
                <a:lnSpc>
                  <a:spcPct val="90000"/>
                </a:lnSpc>
                <a:spcAft>
                  <a:spcPts val="0"/>
                </a:spcAft>
              </a:pPr>
              <a:endParaRPr lang="ru-RU" sz="1400" dirty="0"/>
            </a:p>
          </p:txBody>
        </p:sp>
        <p:pic>
          <p:nvPicPr>
            <p:cNvPr id="16" name="Рисунок 15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69161" y="689952"/>
              <a:ext cx="219075" cy="219075"/>
            </a:xfrm>
            <a:prstGeom prst="rect">
              <a:avLst/>
            </a:prstGeom>
          </p:spPr>
        </p:pic>
        <p:grpSp>
          <p:nvGrpSpPr>
            <p:cNvPr id="3" name="Группа 2"/>
            <p:cNvGrpSpPr/>
            <p:nvPr/>
          </p:nvGrpSpPr>
          <p:grpSpPr>
            <a:xfrm>
              <a:off x="640410" y="4127751"/>
              <a:ext cx="287068" cy="200025"/>
              <a:chOff x="817065" y="2918255"/>
              <a:chExt cx="287068" cy="200025"/>
            </a:xfrm>
          </p:grpSpPr>
          <p:sp>
            <p:nvSpPr>
              <p:cNvPr id="10" name="Шеврон 9"/>
              <p:cNvSpPr/>
              <p:nvPr/>
            </p:nvSpPr>
            <p:spPr>
              <a:xfrm>
                <a:off x="1058414" y="2985339"/>
                <a:ext cx="45719" cy="95367"/>
              </a:xfrm>
              <a:prstGeom prst="chevron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tx1"/>
                  </a:solidFill>
                </a:endParaRPr>
              </a:p>
            </p:txBody>
          </p:sp>
          <p:pic>
            <p:nvPicPr>
              <p:cNvPr id="17" name="Рисунок 16"/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17065" y="2918255"/>
                <a:ext cx="200025" cy="200025"/>
              </a:xfrm>
              <a:prstGeom prst="rect">
                <a:avLst/>
              </a:prstGeom>
            </p:spPr>
          </p:pic>
        </p:grpSp>
        <p:pic>
          <p:nvPicPr>
            <p:cNvPr id="18" name="Рисунок 17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88211" y="3317116"/>
              <a:ext cx="219075" cy="21907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855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 hidden="1"/>
          <p:cNvSpPr txBox="1"/>
          <p:nvPr/>
        </p:nvSpPr>
        <p:spPr>
          <a:xfrm>
            <a:off x="7655062" y="1"/>
            <a:ext cx="2250937" cy="646331"/>
          </a:xfrm>
          <a:prstGeom prst="rect">
            <a:avLst/>
          </a:prstGeom>
          <a:solidFill>
            <a:schemeClr val="bg1">
              <a:alpha val="26000"/>
            </a:schemeClr>
          </a:solidFill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СОВЕРШЕННО СЕКРЕТНО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(п. 67 Перечня)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Экз. № __</a:t>
            </a:r>
          </a:p>
        </p:txBody>
      </p:sp>
      <p:sp>
        <p:nvSpPr>
          <p:cNvPr id="13" name="TextBox 12" hidden="1"/>
          <p:cNvSpPr txBox="1"/>
          <p:nvPr/>
        </p:nvSpPr>
        <p:spPr>
          <a:xfrm>
            <a:off x="8749424" y="6507287"/>
            <a:ext cx="10604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76250" indent="-134938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55675" indent="-271463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433513" indent="-407988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912938" indent="-544513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мб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148/17321</a:t>
            </a: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510392" y="6254023"/>
            <a:ext cx="9420785" cy="57766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lang="ru-RU" sz="1100" b="1" dirty="0" smtClean="0">
                <a:solidFill>
                  <a:srgbClr val="FF0000"/>
                </a:solidFill>
                <a:cs typeface="Times New Roman" panose="02020603050405020304" pitchFamily="18" charset="0"/>
              </a:rPr>
              <a:t>Не размещайте свои просьбы о розыске Ваших близких и персональные данные на различных сайтах!</a:t>
            </a:r>
          </a:p>
          <a:p>
            <a:pPr algn="ctr">
              <a:lnSpc>
                <a:spcPct val="90000"/>
              </a:lnSpc>
            </a:pPr>
            <a:r>
              <a:rPr lang="ru-RU" sz="1100" b="1" dirty="0" smtClean="0">
                <a:solidFill>
                  <a:srgbClr val="FF0000"/>
                </a:solidFill>
                <a:cs typeface="Times New Roman" panose="02020603050405020304" pitchFamily="18" charset="0"/>
              </a:rPr>
              <a:t>Не сообщайте по телефону личные данные, коды из СМС и пароли, не переходите по неизвестным ссылкам на </a:t>
            </a:r>
            <a:r>
              <a:rPr lang="ru-RU" sz="1100" b="1" dirty="0" err="1" smtClean="0">
                <a:solidFill>
                  <a:srgbClr val="FF0000"/>
                </a:solidFill>
                <a:cs typeface="Times New Roman" panose="02020603050405020304" pitchFamily="18" charset="0"/>
              </a:rPr>
              <a:t>интернет-ресурсах</a:t>
            </a:r>
            <a:r>
              <a:rPr lang="ru-RU" sz="1100" b="1" dirty="0" smtClean="0">
                <a:solidFill>
                  <a:srgbClr val="FF0000"/>
                </a:solidFill>
                <a:cs typeface="Times New Roman" panose="02020603050405020304" pitchFamily="18" charset="0"/>
              </a:rPr>
              <a:t>!</a:t>
            </a:r>
          </a:p>
          <a:p>
            <a:pPr algn="ctr">
              <a:lnSpc>
                <a:spcPct val="90000"/>
              </a:lnSpc>
            </a:pPr>
            <a:r>
              <a:rPr lang="ru-RU" sz="1100" b="1" dirty="0" smtClean="0">
                <a:solidFill>
                  <a:srgbClr val="FF0000"/>
                </a:solidFill>
                <a:cs typeface="Times New Roman" panose="02020603050405020304" pitchFamily="18" charset="0"/>
              </a:rPr>
              <a:t>Не обращайтесь в организации, предлагающие помочь с розыском, тем более за деньги! Вы можете стать жертвой мошенников! </a:t>
            </a:r>
          </a:p>
          <a:p>
            <a:pPr algn="ctr">
              <a:lnSpc>
                <a:spcPct val="80000"/>
              </a:lnSpc>
            </a:pPr>
            <a:r>
              <a:rPr lang="ru-RU" sz="1100" b="1" dirty="0" smtClean="0">
                <a:solidFill>
                  <a:srgbClr val="FF0000"/>
                </a:solidFill>
                <a:cs typeface="Times New Roman" panose="02020603050405020304" pitchFamily="18" charset="0"/>
              </a:rPr>
              <a:t>Все мероприятия проводит Минобороны России бесплатно! </a:t>
            </a:r>
            <a:endParaRPr lang="ru-RU" sz="1100" b="1" dirty="0">
              <a:solidFill>
                <a:srgbClr val="FF0000"/>
              </a:solidFill>
              <a:cs typeface="Times New Roman" panose="02020603050405020304" pitchFamily="18" charset="0"/>
            </a:endParaRPr>
          </a:p>
        </p:txBody>
      </p:sp>
      <p:pic>
        <p:nvPicPr>
          <p:cNvPr id="36" name="Рисунок 3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6181" y="1281579"/>
            <a:ext cx="171450" cy="209550"/>
          </a:xfrm>
          <a:prstGeom prst="rect">
            <a:avLst/>
          </a:prstGeom>
        </p:spPr>
      </p:pic>
      <p:pic>
        <p:nvPicPr>
          <p:cNvPr id="38" name="Рисунок 37"/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70" t="70788" r="68849" b="7394"/>
          <a:stretch/>
        </p:blipFill>
        <p:spPr>
          <a:xfrm>
            <a:off x="640192" y="6222883"/>
            <a:ext cx="424857" cy="444617"/>
          </a:xfrm>
          <a:prstGeom prst="rect">
            <a:avLst/>
          </a:prstGeom>
        </p:spPr>
      </p:pic>
      <p:grpSp>
        <p:nvGrpSpPr>
          <p:cNvPr id="2" name="Группа 1"/>
          <p:cNvGrpSpPr/>
          <p:nvPr/>
        </p:nvGrpSpPr>
        <p:grpSpPr>
          <a:xfrm>
            <a:off x="245300" y="0"/>
            <a:ext cx="2854888" cy="6909584"/>
            <a:chOff x="369995" y="0"/>
            <a:chExt cx="2854888" cy="6909584"/>
          </a:xfrm>
        </p:grpSpPr>
        <p:sp>
          <p:nvSpPr>
            <p:cNvPr id="15" name="Прямоугольник 14"/>
            <p:cNvSpPr/>
            <p:nvPr/>
          </p:nvSpPr>
          <p:spPr>
            <a:xfrm>
              <a:off x="369995" y="0"/>
              <a:ext cx="2854888" cy="690958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indent="450215" algn="just">
                <a:spcAft>
                  <a:spcPts val="0"/>
                </a:spcAft>
              </a:pPr>
              <a:r>
                <a:rPr lang="ru-RU" sz="1400" b="1" spc="110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Times New Roman" panose="02020603050405020304" pitchFamily="18" charset="0"/>
                </a:rPr>
                <a:t>                 </a:t>
              </a:r>
              <a:r>
                <a:rPr lang="ru-RU" sz="1400" b="1" spc="110" dirty="0" smtClean="0">
                  <a:solidFill>
                    <a:schemeClr val="accent6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Times New Roman" panose="02020603050405020304" pitchFamily="18" charset="0"/>
                </a:rPr>
                <a:t> </a:t>
              </a:r>
              <a:r>
                <a:rPr lang="ru-RU" sz="1400" b="1" spc="110" dirty="0" smtClean="0">
                  <a:solidFill>
                    <a:schemeClr val="accent6">
                      <a:lumMod val="75000"/>
                    </a:schemeClr>
                  </a:solidFill>
                  <a:ea typeface="Times New Roman" panose="02020603050405020304" pitchFamily="18" charset="0"/>
                </a:rPr>
                <a:t> </a:t>
              </a:r>
            </a:p>
            <a:p>
              <a:pPr>
                <a:lnSpc>
                  <a:spcPct val="90000"/>
                </a:lnSpc>
                <a:spcBef>
                  <a:spcPts val="600"/>
                </a:spcBef>
                <a:spcAft>
                  <a:spcPts val="0"/>
                </a:spcAft>
              </a:pPr>
              <a:r>
                <a:rPr lang="ru-RU" sz="1400" b="1" spc="110" dirty="0" smtClean="0">
                  <a:ea typeface="Times New Roman" panose="02020603050405020304" pitchFamily="18" charset="0"/>
                </a:rPr>
                <a:t>Для </a:t>
              </a:r>
              <a:r>
                <a:rPr lang="ru-RU" sz="1400" spc="110" dirty="0" smtClean="0">
                  <a:ea typeface="Times New Roman" panose="02020603050405020304" pitchFamily="18" charset="0"/>
                </a:rPr>
                <a:t>организации</a:t>
              </a:r>
              <a:r>
                <a:rPr lang="ru-RU" sz="1400" b="1" spc="110" dirty="0" smtClean="0">
                  <a:ea typeface="Times New Roman" panose="02020603050405020304" pitchFamily="18" charset="0"/>
                </a:rPr>
                <a:t> разыскных мероприятий и социальных выплат государства Вам рекомендовано </a:t>
              </a:r>
              <a:r>
                <a:rPr lang="ru-RU" sz="1400" b="1" spc="-100" dirty="0" smtClean="0">
                  <a:ea typeface="Times New Roman" panose="02020603050405020304" pitchFamily="18" charset="0"/>
                </a:rPr>
                <a:t>СОБРАТЬ</a:t>
              </a:r>
              <a:r>
                <a:rPr lang="ru-RU" sz="1400" spc="-100" dirty="0" smtClean="0">
                  <a:ea typeface="Times New Roman" panose="02020603050405020304" pitchFamily="18" charset="0"/>
                </a:rPr>
                <a:t> </a:t>
              </a:r>
              <a:br>
                <a:rPr lang="ru-RU" sz="1400" spc="-100" dirty="0" smtClean="0">
                  <a:ea typeface="Times New Roman" panose="02020603050405020304" pitchFamily="18" charset="0"/>
                </a:rPr>
              </a:br>
              <a:r>
                <a:rPr lang="ru-RU" sz="1400" spc="-100" dirty="0" smtClean="0">
                  <a:ea typeface="Times New Roman" panose="02020603050405020304" pitchFamily="18" charset="0"/>
                </a:rPr>
                <a:t>все необходимые </a:t>
              </a:r>
              <a:r>
                <a:rPr lang="ru-RU" sz="1400" b="1" spc="-100" dirty="0" smtClean="0">
                  <a:ea typeface="Times New Roman" panose="02020603050405020304" pitchFamily="18" charset="0"/>
                </a:rPr>
                <a:t>ДОКУМЕНТЫ (СВЕДЕНИЯ)</a:t>
              </a:r>
              <a:r>
                <a:rPr lang="ru-RU" sz="1400" spc="-100" dirty="0" smtClean="0">
                  <a:ea typeface="Times New Roman" panose="02020603050405020304" pitchFamily="18" charset="0"/>
                </a:rPr>
                <a:t>:</a:t>
              </a:r>
            </a:p>
            <a:p>
              <a:pPr>
                <a:lnSpc>
                  <a:spcPct val="90000"/>
                </a:lnSpc>
                <a:spcAft>
                  <a:spcPts val="0"/>
                </a:spcAft>
              </a:pPr>
              <a:r>
                <a:rPr lang="ru-RU" sz="1200" i="1" dirty="0" smtClean="0">
                  <a:ea typeface="Times New Roman" panose="02020603050405020304" pitchFamily="18" charset="0"/>
                </a:rPr>
                <a:t>Данные паспорта; СНИЛС; ИНН; личный номер; когда последний раз выходил на связь и откуда; номер роты, полка, воинской части, особые приметы (нательный крест, амулет, браслет, шрамы, татуировки, родинки, снимки челюстно-лицевого отдела), подтверждающие родство</a:t>
              </a:r>
              <a:br>
                <a:rPr lang="ru-RU" sz="1200" i="1" dirty="0" smtClean="0">
                  <a:ea typeface="Times New Roman" panose="02020603050405020304" pitchFamily="18" charset="0"/>
                </a:rPr>
              </a:br>
              <a:r>
                <a:rPr lang="ru-RU" sz="1200" i="1" dirty="0" smtClean="0">
                  <a:ea typeface="Times New Roman" panose="02020603050405020304" pitchFamily="18" charset="0"/>
                </a:rPr>
                <a:t>с военнослужащим.</a:t>
              </a:r>
              <a:endParaRPr lang="ru-RU" sz="1200" b="1" dirty="0" smtClean="0">
                <a:ea typeface="Times New Roman" panose="02020603050405020304" pitchFamily="18" charset="0"/>
              </a:endParaRPr>
            </a:p>
            <a:p>
              <a:pPr>
                <a:lnSpc>
                  <a:spcPct val="90000"/>
                </a:lnSpc>
                <a:spcAft>
                  <a:spcPts val="0"/>
                </a:spcAft>
              </a:pPr>
              <a:r>
                <a:rPr lang="ru-RU" sz="1400" b="1" dirty="0" smtClean="0">
                  <a:ea typeface="Times New Roman" panose="02020603050405020304" pitchFamily="18" charset="0"/>
                </a:rPr>
                <a:t> </a:t>
              </a:r>
              <a:endParaRPr lang="ru-RU" sz="1400" b="1" dirty="0">
                <a:ea typeface="Times New Roman" panose="02020603050405020304" pitchFamily="18" charset="0"/>
              </a:endParaRPr>
            </a:p>
            <a:p>
              <a:pPr>
                <a:lnSpc>
                  <a:spcPct val="90000"/>
                </a:lnSpc>
                <a:spcAft>
                  <a:spcPts val="0"/>
                </a:spcAft>
              </a:pPr>
              <a:r>
                <a:rPr lang="ru-RU" sz="1400" b="1" dirty="0" smtClean="0">
                  <a:ea typeface="Times New Roman" panose="02020603050405020304" pitchFamily="18" charset="0"/>
                </a:rPr>
                <a:t>           </a:t>
              </a:r>
              <a:r>
                <a:rPr lang="ru-RU" sz="1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Times New Roman" panose="02020603050405020304" pitchFamily="18" charset="0"/>
                </a:rPr>
                <a:t> </a:t>
              </a:r>
              <a:r>
                <a:rPr lang="ru-RU" sz="1400" b="1" dirty="0" smtClean="0">
                  <a:ea typeface="Times New Roman" panose="02020603050405020304" pitchFamily="18" charset="0"/>
                </a:rPr>
                <a:t>   </a:t>
              </a:r>
              <a:r>
                <a:rPr lang="en-US" sz="1400" b="1" dirty="0" smtClean="0">
                  <a:ea typeface="Times New Roman" panose="02020603050405020304" pitchFamily="18" charset="0"/>
                </a:rPr>
                <a:t>   </a:t>
              </a:r>
              <a:endParaRPr lang="ru-RU" sz="1400" b="1" dirty="0" smtClean="0">
                <a:ea typeface="Times New Roman" panose="02020603050405020304" pitchFamily="18" charset="0"/>
              </a:endParaRPr>
            </a:p>
            <a:p>
              <a:pPr>
                <a:lnSpc>
                  <a:spcPct val="90000"/>
                </a:lnSpc>
                <a:spcAft>
                  <a:spcPts val="0"/>
                </a:spcAft>
              </a:pPr>
              <a:endParaRPr lang="ru-RU" sz="1000" b="1" dirty="0">
                <a:ea typeface="Times New Roman" panose="02020603050405020304" pitchFamily="18" charset="0"/>
              </a:endParaRPr>
            </a:p>
            <a:p>
              <a:pPr>
                <a:lnSpc>
                  <a:spcPct val="80000"/>
                </a:lnSpc>
                <a:spcAft>
                  <a:spcPts val="0"/>
                </a:spcAft>
              </a:pPr>
              <a:r>
                <a:rPr lang="ru-RU" sz="1400" b="1" dirty="0" smtClean="0">
                  <a:ea typeface="Times New Roman" panose="02020603050405020304" pitchFamily="18" charset="0"/>
                </a:rPr>
                <a:t>После сбора документов, на следующие сутки, необходимо п</a:t>
              </a:r>
              <a:r>
                <a:rPr lang="ru-RU" sz="1400" b="1" dirty="0" smtClean="0">
                  <a:solidFill>
                    <a:srgbClr val="000000"/>
                  </a:solidFill>
                  <a:ea typeface="Times New Roman" panose="02020603050405020304" pitchFamily="18" charset="0"/>
                </a:rPr>
                <a:t>рибыть в военный комиссариат, </a:t>
              </a:r>
              <a:r>
                <a:rPr lang="ru-RU" sz="1400" dirty="0" smtClean="0">
                  <a:solidFill>
                    <a:srgbClr val="000000"/>
                  </a:solidFill>
                  <a:ea typeface="Times New Roman" panose="02020603050405020304" pitchFamily="18" charset="0"/>
                </a:rPr>
                <a:t>где </a:t>
              </a:r>
              <a:r>
                <a:rPr lang="ru-RU" sz="1400" spc="-40" dirty="0" smtClean="0">
                  <a:solidFill>
                    <a:srgbClr val="000000"/>
                  </a:solidFill>
                  <a:ea typeface="Times New Roman" panose="02020603050405020304" pitchFamily="18" charset="0"/>
                </a:rPr>
                <a:t>Вам будет предложено </a:t>
              </a:r>
              <a:r>
                <a:rPr lang="ru-RU" sz="1400" b="1" spc="-40" dirty="0" smtClean="0">
                  <a:solidFill>
                    <a:srgbClr val="000000"/>
                  </a:solidFill>
                  <a:ea typeface="Times New Roman" panose="02020603050405020304" pitchFamily="18" charset="0"/>
                </a:rPr>
                <a:t>предоставить уточненные данные </a:t>
              </a:r>
              <a:br>
                <a:rPr lang="ru-RU" sz="1400" b="1" spc="-40" dirty="0" smtClean="0">
                  <a:solidFill>
                    <a:srgbClr val="000000"/>
                  </a:solidFill>
                  <a:ea typeface="Times New Roman" panose="02020603050405020304" pitchFamily="18" charset="0"/>
                </a:rPr>
              </a:br>
              <a:r>
                <a:rPr lang="ru-RU" sz="1400" b="1" spc="-40" dirty="0" smtClean="0">
                  <a:solidFill>
                    <a:srgbClr val="000000"/>
                  </a:solidFill>
                  <a:ea typeface="Times New Roman" panose="02020603050405020304" pitchFamily="18" charset="0"/>
                </a:rPr>
                <a:t>о Вашем близком человеке, с целью составления информационно-опознавательной карты. </a:t>
              </a:r>
            </a:p>
            <a:p>
              <a:pPr>
                <a:lnSpc>
                  <a:spcPct val="80000"/>
                </a:lnSpc>
                <a:spcAft>
                  <a:spcPts val="0"/>
                </a:spcAft>
              </a:pPr>
              <a:r>
                <a:rPr lang="ru-RU" sz="1400" b="1" spc="-40" dirty="0" smtClean="0">
                  <a:solidFill>
                    <a:srgbClr val="000000"/>
                  </a:solidFill>
                  <a:ea typeface="Times New Roman" panose="02020603050405020304" pitchFamily="18" charset="0"/>
                </a:rPr>
                <a:t>Это необходимо для организации </a:t>
              </a:r>
              <a:r>
                <a:rPr lang="ru-RU" sz="1400" b="1" spc="-40" dirty="0" err="1" smtClean="0">
                  <a:solidFill>
                    <a:srgbClr val="000000"/>
                  </a:solidFill>
                  <a:ea typeface="Times New Roman" panose="02020603050405020304" pitchFamily="18" charset="0"/>
                </a:rPr>
                <a:t>разыскных</a:t>
              </a:r>
              <a:r>
                <a:rPr lang="ru-RU" sz="1400" b="1" spc="-40" dirty="0" smtClean="0">
                  <a:solidFill>
                    <a:srgbClr val="000000"/>
                  </a:solidFill>
                  <a:ea typeface="Times New Roman" panose="02020603050405020304" pitchFamily="18" charset="0"/>
                </a:rPr>
                <a:t> мероприятий.</a:t>
              </a:r>
            </a:p>
            <a:p>
              <a:pPr indent="358775" algn="just">
                <a:lnSpc>
                  <a:spcPct val="80000"/>
                </a:lnSpc>
                <a:spcAft>
                  <a:spcPts val="0"/>
                </a:spcAft>
              </a:pPr>
              <a:endParaRPr lang="ru-RU" sz="1400" b="1" spc="-4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endParaRPr>
            </a:p>
            <a:p>
              <a:pPr indent="358775" algn="just">
                <a:lnSpc>
                  <a:spcPct val="80000"/>
                </a:lnSpc>
                <a:spcAft>
                  <a:spcPts val="0"/>
                </a:spcAft>
              </a:pPr>
              <a:r>
                <a:rPr lang="ru-RU" sz="1400" b="1" spc="-4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Times New Roman" panose="02020603050405020304" pitchFamily="18" charset="0"/>
                </a:rPr>
                <a:t>ЭТО ВАЖНО! </a:t>
              </a:r>
              <a:r>
                <a:rPr lang="ru-RU" sz="1400" b="1" spc="-40" dirty="0" smtClean="0">
                  <a:ea typeface="Times New Roman" panose="02020603050405020304" pitchFamily="18" charset="0"/>
                </a:rPr>
                <a:t>Сообщите!</a:t>
              </a:r>
            </a:p>
            <a:p>
              <a:pPr algn="just">
                <a:lnSpc>
                  <a:spcPct val="80000"/>
                </a:lnSpc>
                <a:spcAft>
                  <a:spcPts val="0"/>
                </a:spcAft>
              </a:pPr>
              <a:r>
                <a:rPr lang="ru-RU" sz="1400" b="1" spc="-40" dirty="0" smtClean="0">
                  <a:ea typeface="Times New Roman" panose="02020603050405020304" pitchFamily="18" charset="0"/>
                </a:rPr>
                <a:t>Любая</a:t>
              </a:r>
              <a:r>
                <a:rPr lang="ru-RU" sz="1400" spc="-40" dirty="0" smtClean="0">
                  <a:ea typeface="Times New Roman" panose="02020603050405020304" pitchFamily="18" charset="0"/>
                </a:rPr>
                <a:t> </a:t>
              </a:r>
              <a:r>
                <a:rPr lang="ru-RU" sz="1400" b="1" spc="-40" dirty="0" smtClean="0">
                  <a:ea typeface="Times New Roman" panose="02020603050405020304" pitchFamily="18" charset="0"/>
                </a:rPr>
                <a:t>информация</a:t>
              </a:r>
              <a:r>
                <a:rPr lang="ru-RU" sz="1400" spc="-40" dirty="0">
                  <a:ea typeface="Times New Roman" panose="02020603050405020304" pitchFamily="18" charset="0"/>
                </a:rPr>
                <a:t>, даже </a:t>
              </a:r>
              <a:r>
                <a:rPr lang="ru-RU" sz="1400" spc="-40" dirty="0" smtClean="0">
                  <a:ea typeface="Times New Roman" panose="02020603050405020304" pitchFamily="18" charset="0"/>
                </a:rPr>
                <a:t>самая не </a:t>
              </a:r>
              <a:r>
                <a:rPr lang="ru-RU" sz="1400" spc="-40" dirty="0">
                  <a:ea typeface="Times New Roman" panose="02020603050405020304" pitchFamily="18" charset="0"/>
                </a:rPr>
                <a:t>значительная на Ваш взгляд, </a:t>
              </a:r>
              <a:r>
                <a:rPr lang="ru-RU" sz="1400" b="1" spc="-40" dirty="0">
                  <a:ea typeface="Times New Roman" panose="02020603050405020304" pitchFamily="18" charset="0"/>
                </a:rPr>
                <a:t>может помочь в поиске Вашего близкого!</a:t>
              </a:r>
              <a:endParaRPr lang="ru-RU" sz="1400" spc="-40" dirty="0">
                <a:ea typeface="Times New Roman" panose="02020603050405020304" pitchFamily="18" charset="0"/>
              </a:endParaRPr>
            </a:p>
            <a:p>
              <a:pPr indent="266700" algn="just">
                <a:lnSpc>
                  <a:spcPct val="90000"/>
                </a:lnSpc>
              </a:pPr>
              <a:endParaRPr lang="ru-RU" sz="1400" dirty="0" smtClean="0"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  <a:p>
              <a:pPr indent="450215" algn="just">
                <a:lnSpc>
                  <a:spcPct val="90000"/>
                </a:lnSpc>
              </a:pPr>
              <a:endParaRPr lang="ru-RU" sz="1400" b="1" spc="-1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  <a:p>
              <a:pPr indent="450215" algn="just">
                <a:lnSpc>
                  <a:spcPct val="90000"/>
                </a:lnSpc>
              </a:pPr>
              <a:endParaRPr lang="ru-RU" sz="1400" b="1" spc="-1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grpSp>
          <p:nvGrpSpPr>
            <p:cNvPr id="5" name="Группа 4"/>
            <p:cNvGrpSpPr/>
            <p:nvPr/>
          </p:nvGrpSpPr>
          <p:grpSpPr>
            <a:xfrm>
              <a:off x="465420" y="5337997"/>
              <a:ext cx="272553" cy="200025"/>
              <a:chOff x="465420" y="5712468"/>
              <a:chExt cx="272553" cy="200025"/>
            </a:xfrm>
          </p:grpSpPr>
          <p:sp>
            <p:nvSpPr>
              <p:cNvPr id="7" name="Шеврон 6"/>
              <p:cNvSpPr/>
              <p:nvPr/>
            </p:nvSpPr>
            <p:spPr>
              <a:xfrm>
                <a:off x="692254" y="5767872"/>
                <a:ext cx="45719" cy="95367"/>
              </a:xfrm>
              <a:prstGeom prst="chevron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tx1"/>
                  </a:solidFill>
                </a:endParaRPr>
              </a:p>
            </p:txBody>
          </p:sp>
          <p:pic>
            <p:nvPicPr>
              <p:cNvPr id="27" name="Рисунок 26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65420" y="5712468"/>
                <a:ext cx="200025" cy="200025"/>
              </a:xfrm>
              <a:prstGeom prst="rect">
                <a:avLst/>
              </a:prstGeom>
            </p:spPr>
          </p:pic>
        </p:grpSp>
        <p:grpSp>
          <p:nvGrpSpPr>
            <p:cNvPr id="49" name="Группа 48"/>
            <p:cNvGrpSpPr/>
            <p:nvPr/>
          </p:nvGrpSpPr>
          <p:grpSpPr>
            <a:xfrm>
              <a:off x="453466" y="61000"/>
              <a:ext cx="973135" cy="229590"/>
              <a:chOff x="453466" y="61000"/>
              <a:chExt cx="973135" cy="229590"/>
            </a:xfrm>
          </p:grpSpPr>
          <p:pic>
            <p:nvPicPr>
              <p:cNvPr id="29" name="Рисунок 28"/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53466" y="66010"/>
                <a:ext cx="219075" cy="219075"/>
              </a:xfrm>
              <a:prstGeom prst="rect">
                <a:avLst/>
              </a:prstGeom>
            </p:spPr>
          </p:pic>
          <p:sp>
            <p:nvSpPr>
              <p:cNvPr id="48" name="Скругленный прямоугольник 47"/>
              <p:cNvSpPr/>
              <p:nvPr/>
            </p:nvSpPr>
            <p:spPr>
              <a:xfrm>
                <a:off x="729915" y="61000"/>
                <a:ext cx="696686" cy="229590"/>
              </a:xfrm>
              <a:prstGeom prst="roundRect">
                <a:avLst/>
              </a:prstGeom>
              <a:noFill/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ru-RU" b="1" spc="110" dirty="0">
                    <a:solidFill>
                      <a:schemeClr val="accent6">
                        <a:lumMod val="7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ea typeface="Times New Roman" panose="02020603050405020304" pitchFamily="18" charset="0"/>
                  </a:rPr>
                  <a:t>Шаг 1</a:t>
                </a:r>
                <a:endParaRPr lang="ru-RU" dirty="0"/>
              </a:p>
            </p:txBody>
          </p:sp>
        </p:grpSp>
        <p:grpSp>
          <p:nvGrpSpPr>
            <p:cNvPr id="50" name="Группа 49"/>
            <p:cNvGrpSpPr/>
            <p:nvPr/>
          </p:nvGrpSpPr>
          <p:grpSpPr>
            <a:xfrm>
              <a:off x="454396" y="3108062"/>
              <a:ext cx="973135" cy="229590"/>
              <a:chOff x="453466" y="61000"/>
              <a:chExt cx="973135" cy="229590"/>
            </a:xfrm>
          </p:grpSpPr>
          <p:pic>
            <p:nvPicPr>
              <p:cNvPr id="51" name="Рисунок 50"/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53466" y="66010"/>
                <a:ext cx="219075" cy="219075"/>
              </a:xfrm>
              <a:prstGeom prst="rect">
                <a:avLst/>
              </a:prstGeom>
            </p:spPr>
          </p:pic>
          <p:sp>
            <p:nvSpPr>
              <p:cNvPr id="52" name="Скругленный прямоугольник 51"/>
              <p:cNvSpPr/>
              <p:nvPr/>
            </p:nvSpPr>
            <p:spPr>
              <a:xfrm>
                <a:off x="729915" y="61000"/>
                <a:ext cx="696686" cy="229590"/>
              </a:xfrm>
              <a:prstGeom prst="roundRect">
                <a:avLst/>
              </a:prstGeom>
              <a:noFill/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ru-RU" b="1" spc="110" dirty="0">
                    <a:solidFill>
                      <a:schemeClr val="accent6">
                        <a:lumMod val="7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ea typeface="Times New Roman" panose="02020603050405020304" pitchFamily="18" charset="0"/>
                  </a:rPr>
                  <a:t>Шаг </a:t>
                </a:r>
                <a:r>
                  <a:rPr lang="ru-RU" b="1" spc="110" dirty="0" smtClean="0">
                    <a:solidFill>
                      <a:schemeClr val="accent6">
                        <a:lumMod val="7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ea typeface="Times New Roman" panose="02020603050405020304" pitchFamily="18" charset="0"/>
                  </a:rPr>
                  <a:t>2</a:t>
                </a:r>
                <a:endParaRPr lang="ru-RU" dirty="0"/>
              </a:p>
            </p:txBody>
          </p:sp>
        </p:grpSp>
      </p:grpSp>
      <p:grpSp>
        <p:nvGrpSpPr>
          <p:cNvPr id="6" name="Группа 5"/>
          <p:cNvGrpSpPr/>
          <p:nvPr/>
        </p:nvGrpSpPr>
        <p:grpSpPr>
          <a:xfrm>
            <a:off x="3664759" y="59196"/>
            <a:ext cx="2635205" cy="6226320"/>
            <a:chOff x="3664759" y="59196"/>
            <a:chExt cx="2635205" cy="6226320"/>
          </a:xfrm>
        </p:grpSpPr>
        <p:sp>
          <p:nvSpPr>
            <p:cNvPr id="16" name="Прямоугольник 15"/>
            <p:cNvSpPr/>
            <p:nvPr/>
          </p:nvSpPr>
          <p:spPr>
            <a:xfrm>
              <a:off x="3664759" y="59196"/>
              <a:ext cx="2635205" cy="62263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indent="450215" algn="just">
                <a:lnSpc>
                  <a:spcPct val="90000"/>
                </a:lnSpc>
                <a:spcAft>
                  <a:spcPts val="0"/>
                </a:spcAft>
              </a:pPr>
              <a:r>
                <a:rPr lang="ru-RU" sz="1400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Times New Roman" panose="02020603050405020304" pitchFamily="18" charset="0"/>
                </a:rPr>
                <a:t> </a:t>
              </a:r>
            </a:p>
            <a:p>
              <a:pPr>
                <a:lnSpc>
                  <a:spcPct val="90000"/>
                </a:lnSpc>
                <a:spcBef>
                  <a:spcPts val="600"/>
                </a:spcBef>
              </a:pPr>
              <a:r>
                <a:rPr lang="ru-RU" sz="1400" b="1" spc="-60" dirty="0" smtClean="0">
                  <a:solidFill>
                    <a:srgbClr val="000000"/>
                  </a:solidFill>
                  <a:ea typeface="Times New Roman" panose="02020603050405020304" pitchFamily="18" charset="0"/>
                </a:rPr>
                <a:t>В военном комиссариате Вам предложат ПОДАТЬ ЗАЯВЛЕНИЕ для оформления </a:t>
              </a:r>
              <a:r>
                <a:rPr lang="ru-RU" sz="1400" b="1" spc="-60" dirty="0">
                  <a:solidFill>
                    <a:srgbClr val="000000"/>
                  </a:solidFill>
                  <a:ea typeface="Times New Roman" panose="02020603050405020304" pitchFamily="18" charset="0"/>
                </a:rPr>
                <a:t>получения денежного </a:t>
              </a:r>
              <a:r>
                <a:rPr lang="ru-RU" sz="1400" b="1" spc="-60" dirty="0" smtClean="0">
                  <a:solidFill>
                    <a:srgbClr val="000000"/>
                  </a:solidFill>
                  <a:ea typeface="Times New Roman" panose="02020603050405020304" pitchFamily="18" charset="0"/>
                </a:rPr>
                <a:t>довольствия, </a:t>
              </a:r>
              <a:r>
                <a:rPr lang="ru-RU" sz="1400" b="1" spc="-60" dirty="0">
                  <a:solidFill>
                    <a:srgbClr val="000000"/>
                  </a:solidFill>
                  <a:ea typeface="Times New Roman" panose="02020603050405020304" pitchFamily="18" charset="0"/>
                </a:rPr>
                <a:t>полагающегося военнослужащему</a:t>
              </a:r>
              <a:r>
                <a:rPr lang="ru-RU" sz="1400" spc="-60" dirty="0">
                  <a:solidFill>
                    <a:srgbClr val="000000"/>
                  </a:solidFill>
                  <a:ea typeface="Times New Roman" panose="02020603050405020304" pitchFamily="18" charset="0"/>
                </a:rPr>
                <a:t>, </a:t>
              </a:r>
              <a:r>
                <a:rPr lang="ru-RU" sz="1400" spc="-60" dirty="0" smtClean="0">
                  <a:solidFill>
                    <a:srgbClr val="000000"/>
                  </a:solidFill>
                  <a:ea typeface="Times New Roman" panose="02020603050405020304" pitchFamily="18" charset="0"/>
                </a:rPr>
                <a:t>пропавшему </a:t>
              </a:r>
              <a:r>
                <a:rPr lang="ru-RU" sz="1400" spc="-60" dirty="0">
                  <a:solidFill>
                    <a:srgbClr val="000000"/>
                  </a:solidFill>
                  <a:ea typeface="Times New Roman" panose="02020603050405020304" pitchFamily="18" charset="0"/>
                </a:rPr>
                <a:t>без вести (при наличии полученного извещения, заверенного </a:t>
              </a:r>
              <a:r>
                <a:rPr lang="ru-RU" sz="1400" spc="-60" dirty="0" smtClean="0">
                  <a:solidFill>
                    <a:srgbClr val="000000"/>
                  </a:solidFill>
                  <a:ea typeface="Times New Roman" panose="02020603050405020304" pitchFamily="18" charset="0"/>
                </a:rPr>
                <a:t>печатью), </a:t>
              </a:r>
              <a:br>
                <a:rPr lang="ru-RU" sz="1400" spc="-60" dirty="0" smtClean="0">
                  <a:solidFill>
                    <a:srgbClr val="000000"/>
                  </a:solidFill>
                  <a:ea typeface="Times New Roman" panose="02020603050405020304" pitchFamily="18" charset="0"/>
                </a:rPr>
              </a:br>
              <a:r>
                <a:rPr lang="ru-RU" sz="1400" spc="-60" dirty="0" smtClean="0">
                  <a:solidFill>
                    <a:srgbClr val="000000"/>
                  </a:solidFill>
                  <a:ea typeface="Times New Roman" panose="02020603050405020304" pitchFamily="18" charset="0"/>
                </a:rPr>
                <a:t>и </a:t>
              </a:r>
              <a:r>
                <a:rPr lang="ru-RU" sz="1400" b="1" spc="-60" dirty="0">
                  <a:solidFill>
                    <a:srgbClr val="000000"/>
                  </a:solidFill>
                  <a:ea typeface="Times New Roman" panose="02020603050405020304" pitchFamily="18" charset="0"/>
                </a:rPr>
                <a:t>ежемесячной социальной выплаты </a:t>
              </a:r>
              <a:r>
                <a:rPr lang="ru-RU" sz="1400" b="1" spc="-60" dirty="0" smtClean="0">
                  <a:solidFill>
                    <a:srgbClr val="000000"/>
                  </a:solidFill>
                  <a:ea typeface="Times New Roman" panose="02020603050405020304" pitchFamily="18" charset="0"/>
                </a:rPr>
                <a:t>детям.</a:t>
              </a:r>
            </a:p>
            <a:p>
              <a:pPr>
                <a:lnSpc>
                  <a:spcPct val="90000"/>
                </a:lnSpc>
              </a:pPr>
              <a:r>
                <a:rPr lang="ru-RU" sz="1400" spc="-60" dirty="0" smtClean="0">
                  <a:solidFill>
                    <a:srgbClr val="000000"/>
                  </a:solidFill>
                  <a:ea typeface="Times New Roman" panose="02020603050405020304" pitchFamily="18" charset="0"/>
                </a:rPr>
                <a:t>На установление выплат может потребоваться до </a:t>
              </a:r>
              <a:r>
                <a:rPr lang="ru-RU" sz="1400" b="1" spc="-60" dirty="0" smtClean="0">
                  <a:solidFill>
                    <a:srgbClr val="000000"/>
                  </a:solidFill>
                  <a:ea typeface="Times New Roman" panose="02020603050405020304" pitchFamily="18" charset="0"/>
                </a:rPr>
                <a:t>двух месяцев.</a:t>
              </a:r>
              <a:endParaRPr lang="ru-RU" sz="1400" b="1" spc="-60" dirty="0">
                <a:solidFill>
                  <a:srgbClr val="000000"/>
                </a:solidFill>
                <a:ea typeface="Times New Roman" panose="02020603050405020304" pitchFamily="18" charset="0"/>
              </a:endParaRPr>
            </a:p>
            <a:p>
              <a:pPr indent="358775" algn="just">
                <a:lnSpc>
                  <a:spcPct val="90000"/>
                </a:lnSpc>
                <a:spcBef>
                  <a:spcPts val="1200"/>
                </a:spcBef>
              </a:pPr>
              <a:r>
                <a:rPr lang="ru-RU" sz="1400" b="1" spc="-60" dirty="0" smtClean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Times New Roman" panose="02020603050405020304" pitchFamily="18" charset="0"/>
                </a:rPr>
                <a:t>ЭТО ВАЖНО!</a:t>
              </a:r>
              <a:endParaRPr lang="ru-RU" sz="1400" b="1" spc="-6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endParaRPr>
            </a:p>
            <a:p>
              <a:pPr>
                <a:lnSpc>
                  <a:spcPct val="85000"/>
                </a:lnSpc>
              </a:pPr>
              <a:r>
                <a:rPr lang="ru-RU" sz="1400" b="1" spc="-60" dirty="0" smtClean="0">
                  <a:solidFill>
                    <a:srgbClr val="000000"/>
                  </a:solidFill>
                  <a:ea typeface="Times New Roman" panose="02020603050405020304" pitchFamily="18" charset="0"/>
                </a:rPr>
                <a:t>Для этого необходимо иметь </a:t>
              </a:r>
              <a:br>
                <a:rPr lang="ru-RU" sz="1400" b="1" spc="-60" dirty="0" smtClean="0">
                  <a:solidFill>
                    <a:srgbClr val="000000"/>
                  </a:solidFill>
                  <a:ea typeface="Times New Roman" panose="02020603050405020304" pitchFamily="18" charset="0"/>
                </a:rPr>
              </a:br>
              <a:r>
                <a:rPr lang="ru-RU" sz="1400" b="1" spc="-60" dirty="0" smtClean="0">
                  <a:solidFill>
                    <a:srgbClr val="000000"/>
                  </a:solidFill>
                  <a:ea typeface="Times New Roman" panose="02020603050405020304" pitchFamily="18" charset="0"/>
                </a:rPr>
                <a:t>с собой: </a:t>
              </a:r>
              <a:r>
                <a:rPr lang="ru-RU" sz="1400" spc="-60" dirty="0" smtClean="0">
                  <a:solidFill>
                    <a:srgbClr val="000000"/>
                  </a:solidFill>
                  <a:ea typeface="Times New Roman" panose="02020603050405020304" pitchFamily="18" charset="0"/>
                </a:rPr>
                <a:t> </a:t>
              </a:r>
              <a:r>
                <a:rPr lang="ru-RU" sz="1200" spc="-60" dirty="0" smtClean="0">
                  <a:solidFill>
                    <a:srgbClr val="000000"/>
                  </a:solidFill>
                  <a:ea typeface="Times New Roman" panose="02020603050405020304" pitchFamily="18" charset="0"/>
                </a:rPr>
                <a:t>сведения о </a:t>
              </a:r>
              <a:r>
                <a:rPr lang="ru-RU" sz="1200" spc="-60" dirty="0">
                  <a:solidFill>
                    <a:srgbClr val="000000"/>
                  </a:solidFill>
                  <a:ea typeface="Times New Roman" panose="02020603050405020304" pitchFamily="18" charset="0"/>
                </a:rPr>
                <a:t>членах семьи (жена, дети, а в случае </a:t>
              </a:r>
              <a:r>
                <a:rPr lang="ru-RU" sz="1200" spc="-60" dirty="0" smtClean="0">
                  <a:solidFill>
                    <a:srgbClr val="000000"/>
                  </a:solidFill>
                  <a:ea typeface="Times New Roman" panose="02020603050405020304" pitchFamily="18" charset="0"/>
                </a:rPr>
                <a:t>их </a:t>
              </a:r>
              <a:r>
                <a:rPr lang="ru-RU" sz="1200" spc="-60" dirty="0">
                  <a:solidFill>
                    <a:srgbClr val="000000"/>
                  </a:solidFill>
                  <a:ea typeface="Times New Roman" panose="02020603050405020304" pitchFamily="18" charset="0"/>
                </a:rPr>
                <a:t>отсутствия родители) военнослужащего и их контактные номера </a:t>
              </a:r>
              <a:r>
                <a:rPr lang="ru-RU" sz="1200" spc="-60" dirty="0" smtClean="0">
                  <a:solidFill>
                    <a:srgbClr val="000000"/>
                  </a:solidFill>
                  <a:ea typeface="Times New Roman" panose="02020603050405020304" pitchFamily="18" charset="0"/>
                </a:rPr>
                <a:t>телефонов; заявления </a:t>
              </a:r>
              <a:r>
                <a:rPr lang="ru-RU" sz="1200" spc="-60" dirty="0">
                  <a:solidFill>
                    <a:srgbClr val="000000"/>
                  </a:solidFill>
                  <a:ea typeface="Times New Roman" panose="02020603050405020304" pitchFamily="18" charset="0"/>
                </a:rPr>
                <a:t>членов </a:t>
              </a:r>
              <a:r>
                <a:rPr lang="ru-RU" sz="1200" spc="-60" dirty="0" smtClean="0">
                  <a:solidFill>
                    <a:srgbClr val="000000"/>
                  </a:solidFill>
                  <a:ea typeface="Times New Roman" panose="02020603050405020304" pitchFamily="18" charset="0"/>
                </a:rPr>
                <a:t>семьи;  реквизиты банковских счетов </a:t>
              </a:r>
              <a:r>
                <a:rPr lang="ru-RU" sz="1200" spc="-60" dirty="0">
                  <a:solidFill>
                    <a:srgbClr val="000000"/>
                  </a:solidFill>
                  <a:ea typeface="Times New Roman" panose="02020603050405020304" pitchFamily="18" charset="0"/>
                </a:rPr>
                <a:t>для перечисления денежного </a:t>
              </a:r>
              <a:r>
                <a:rPr lang="ru-RU" sz="1200" spc="-60" dirty="0" smtClean="0">
                  <a:solidFill>
                    <a:srgbClr val="000000"/>
                  </a:solidFill>
                  <a:ea typeface="Times New Roman" panose="02020603050405020304" pitchFamily="18" charset="0"/>
                </a:rPr>
                <a:t>довольствия военнослужащего,  полагающегося</a:t>
              </a:r>
              <a:br>
                <a:rPr lang="ru-RU" sz="1200" spc="-60" dirty="0" smtClean="0">
                  <a:solidFill>
                    <a:srgbClr val="000000"/>
                  </a:solidFill>
                  <a:ea typeface="Times New Roman" panose="02020603050405020304" pitchFamily="18" charset="0"/>
                </a:rPr>
              </a:br>
              <a:r>
                <a:rPr lang="ru-RU" sz="1200" spc="-60" dirty="0" smtClean="0">
                  <a:solidFill>
                    <a:srgbClr val="000000"/>
                  </a:solidFill>
                  <a:ea typeface="Times New Roman" panose="02020603050405020304" pitchFamily="18" charset="0"/>
                </a:rPr>
                <a:t>ко </a:t>
              </a:r>
              <a:r>
                <a:rPr lang="ru-RU" sz="1200" spc="-60" dirty="0">
                  <a:solidFill>
                    <a:srgbClr val="000000"/>
                  </a:solidFill>
                  <a:ea typeface="Times New Roman" panose="02020603050405020304" pitchFamily="18" charset="0"/>
                </a:rPr>
                <a:t>дню его безвестного отсутствия, </a:t>
              </a:r>
              <a:r>
                <a:rPr lang="ru-RU" sz="1200" spc="-60" dirty="0" smtClean="0">
                  <a:solidFill>
                    <a:srgbClr val="000000"/>
                  </a:solidFill>
                  <a:ea typeface="Times New Roman" panose="02020603050405020304" pitchFamily="18" charset="0"/>
                </a:rPr>
                <a:t/>
              </a:r>
              <a:br>
                <a:rPr lang="ru-RU" sz="1200" spc="-60" dirty="0" smtClean="0">
                  <a:solidFill>
                    <a:srgbClr val="000000"/>
                  </a:solidFill>
                  <a:ea typeface="Times New Roman" panose="02020603050405020304" pitchFamily="18" charset="0"/>
                </a:rPr>
              </a:br>
              <a:r>
                <a:rPr lang="ru-RU" sz="1200" spc="-60" dirty="0" smtClean="0">
                  <a:solidFill>
                    <a:srgbClr val="000000"/>
                  </a:solidFill>
                  <a:ea typeface="Times New Roman" panose="02020603050405020304" pitchFamily="18" charset="0"/>
                </a:rPr>
                <a:t>на </a:t>
              </a:r>
              <a:r>
                <a:rPr lang="ru-RU" sz="1200" spc="-60" dirty="0">
                  <a:solidFill>
                    <a:srgbClr val="000000"/>
                  </a:solidFill>
                  <a:ea typeface="Times New Roman" panose="02020603050405020304" pitchFamily="18" charset="0"/>
                </a:rPr>
                <a:t>банковские счета членов </a:t>
              </a:r>
              <a:r>
                <a:rPr lang="ru-RU" sz="1200" spc="-60" dirty="0" smtClean="0">
                  <a:solidFill>
                    <a:srgbClr val="000000"/>
                  </a:solidFill>
                  <a:ea typeface="Times New Roman" panose="02020603050405020304" pitchFamily="18" charset="0"/>
                </a:rPr>
                <a:t/>
              </a:r>
              <a:br>
                <a:rPr lang="ru-RU" sz="1200" spc="-60" dirty="0" smtClean="0">
                  <a:solidFill>
                    <a:srgbClr val="000000"/>
                  </a:solidFill>
                  <a:ea typeface="Times New Roman" panose="02020603050405020304" pitchFamily="18" charset="0"/>
                </a:rPr>
              </a:br>
              <a:r>
                <a:rPr lang="ru-RU" sz="1200" spc="-60" dirty="0" smtClean="0">
                  <a:solidFill>
                    <a:srgbClr val="000000"/>
                  </a:solidFill>
                  <a:ea typeface="Times New Roman" panose="02020603050405020304" pitchFamily="18" charset="0"/>
                </a:rPr>
                <a:t>его семьи; </a:t>
              </a:r>
              <a:r>
                <a:rPr lang="ru-RU" sz="1200" b="1" spc="-80" dirty="0" smtClean="0">
                  <a:solidFill>
                    <a:srgbClr val="000000"/>
                  </a:solidFill>
                  <a:ea typeface="Times New Roman" panose="02020603050405020304" pitchFamily="18" charset="0"/>
                </a:rPr>
                <a:t>заявления членов семьи </a:t>
              </a:r>
              <a:r>
                <a:rPr lang="ru-RU" sz="1200" b="1" spc="-80" dirty="0">
                  <a:solidFill>
                    <a:srgbClr val="000000"/>
                  </a:solidFill>
                  <a:ea typeface="Times New Roman" panose="02020603050405020304" pitchFamily="18" charset="0"/>
                </a:rPr>
                <a:t>военнослужащего </a:t>
              </a:r>
              <a:r>
                <a:rPr lang="ru-RU" sz="1200" spc="-80" dirty="0" smtClean="0">
                  <a:solidFill>
                    <a:srgbClr val="000000"/>
                  </a:solidFill>
                  <a:ea typeface="Times New Roman" panose="02020603050405020304" pitchFamily="18" charset="0"/>
                </a:rPr>
                <a:t>на </a:t>
              </a:r>
              <a:r>
                <a:rPr lang="ru-RU" sz="1200" spc="-80" dirty="0">
                  <a:solidFill>
                    <a:srgbClr val="000000"/>
                  </a:solidFill>
                  <a:ea typeface="Times New Roman" panose="02020603050405020304" pitchFamily="18" charset="0"/>
                </a:rPr>
                <a:t>получение ежемесячной социальной выплаты </a:t>
              </a:r>
              <a:r>
                <a:rPr lang="ru-RU" sz="1200" spc="-80" dirty="0" smtClean="0">
                  <a:solidFill>
                    <a:srgbClr val="000000"/>
                  </a:solidFill>
                  <a:ea typeface="Times New Roman" panose="02020603050405020304" pitchFamily="18" charset="0"/>
                </a:rPr>
                <a:t>детям</a:t>
              </a:r>
              <a:br>
                <a:rPr lang="ru-RU" sz="1200" spc="-80" dirty="0" smtClean="0">
                  <a:solidFill>
                    <a:srgbClr val="000000"/>
                  </a:solidFill>
                  <a:ea typeface="Times New Roman" panose="02020603050405020304" pitchFamily="18" charset="0"/>
                </a:rPr>
              </a:br>
              <a:r>
                <a:rPr lang="ru-RU" sz="1200" spc="-80" dirty="0" smtClean="0">
                  <a:solidFill>
                    <a:srgbClr val="000000"/>
                  </a:solidFill>
                  <a:ea typeface="Times New Roman" panose="02020603050405020304" pitchFamily="18" charset="0"/>
                </a:rPr>
                <a:t>с </a:t>
              </a:r>
              <a:r>
                <a:rPr lang="ru-RU" sz="1200" b="1" spc="-80" dirty="0">
                  <a:solidFill>
                    <a:srgbClr val="000000"/>
                  </a:solidFill>
                  <a:ea typeface="Times New Roman" panose="02020603050405020304" pitchFamily="18" charset="0"/>
                </a:rPr>
                <a:t>приложением</a:t>
              </a:r>
              <a:r>
                <a:rPr lang="ru-RU" sz="1200" spc="-80" dirty="0">
                  <a:solidFill>
                    <a:srgbClr val="000000"/>
                  </a:solidFill>
                  <a:ea typeface="Times New Roman" panose="02020603050405020304" pitchFamily="18" charset="0"/>
                </a:rPr>
                <a:t>:</a:t>
              </a:r>
              <a:endParaRPr lang="ru-RU" sz="1200" spc="-40" dirty="0">
                <a:solidFill>
                  <a:srgbClr val="000000"/>
                </a:solidFill>
                <a:ea typeface="Times New Roman" panose="02020603050405020304" pitchFamily="18" charset="0"/>
              </a:endParaRPr>
            </a:p>
            <a:p>
              <a:pPr>
                <a:lnSpc>
                  <a:spcPct val="90000"/>
                </a:lnSpc>
              </a:pPr>
              <a:r>
                <a:rPr lang="ru-RU" sz="1200" i="1" spc="-40" dirty="0">
                  <a:solidFill>
                    <a:srgbClr val="000000"/>
                  </a:solidFill>
                  <a:ea typeface="Times New Roman" panose="02020603050405020304" pitchFamily="18" charset="0"/>
                </a:rPr>
                <a:t>копий </a:t>
              </a:r>
              <a:r>
                <a:rPr lang="ru-RU" sz="1200" i="1" spc="-40" dirty="0" smtClean="0">
                  <a:solidFill>
                    <a:srgbClr val="000000"/>
                  </a:solidFill>
                  <a:ea typeface="Times New Roman" panose="02020603050405020304" pitchFamily="18" charset="0"/>
                </a:rPr>
                <a:t>документов</a:t>
              </a:r>
              <a:r>
                <a:rPr lang="ru-RU" sz="1200" i="1" spc="-40" dirty="0">
                  <a:solidFill>
                    <a:srgbClr val="000000"/>
                  </a:solidFill>
                  <a:ea typeface="Times New Roman" panose="02020603050405020304" pitchFamily="18" charset="0"/>
                </a:rPr>
                <a:t> , удостоверяющих личность заявителя </a:t>
              </a:r>
              <a:r>
                <a:rPr lang="ru-RU" sz="1200" i="1" spc="-40" dirty="0" smtClean="0">
                  <a:solidFill>
                    <a:srgbClr val="000000"/>
                  </a:solidFill>
                  <a:ea typeface="Times New Roman" panose="02020603050405020304" pitchFamily="18" charset="0"/>
                </a:rPr>
                <a:t>(копий свидетельств о рождении детей); </a:t>
              </a:r>
              <a:endParaRPr lang="ru-RU" sz="1200" spc="-80" dirty="0" smtClean="0">
                <a:solidFill>
                  <a:srgbClr val="000000"/>
                </a:solidFill>
                <a:ea typeface="Times New Roman" panose="02020603050405020304" pitchFamily="18" charset="0"/>
              </a:endParaRPr>
            </a:p>
          </p:txBody>
        </p:sp>
        <p:grpSp>
          <p:nvGrpSpPr>
            <p:cNvPr id="45" name="Группа 44"/>
            <p:cNvGrpSpPr/>
            <p:nvPr/>
          </p:nvGrpSpPr>
          <p:grpSpPr>
            <a:xfrm>
              <a:off x="3753302" y="3002896"/>
              <a:ext cx="272553" cy="200025"/>
              <a:chOff x="457107" y="5737407"/>
              <a:chExt cx="272553" cy="200025"/>
            </a:xfrm>
          </p:grpSpPr>
          <p:sp>
            <p:nvSpPr>
              <p:cNvPr id="46" name="Шеврон 45"/>
              <p:cNvSpPr/>
              <p:nvPr/>
            </p:nvSpPr>
            <p:spPr>
              <a:xfrm>
                <a:off x="683941" y="5792811"/>
                <a:ext cx="45719" cy="95367"/>
              </a:xfrm>
              <a:prstGeom prst="chevron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tx1"/>
                  </a:solidFill>
                </a:endParaRPr>
              </a:p>
            </p:txBody>
          </p:sp>
          <p:pic>
            <p:nvPicPr>
              <p:cNvPr id="47" name="Рисунок 46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57107" y="5737407"/>
                <a:ext cx="200025" cy="200025"/>
              </a:xfrm>
              <a:prstGeom prst="rect">
                <a:avLst/>
              </a:prstGeom>
            </p:spPr>
          </p:pic>
        </p:grpSp>
        <p:grpSp>
          <p:nvGrpSpPr>
            <p:cNvPr id="53" name="Группа 52"/>
            <p:cNvGrpSpPr/>
            <p:nvPr/>
          </p:nvGrpSpPr>
          <p:grpSpPr>
            <a:xfrm>
              <a:off x="3747362" y="67542"/>
              <a:ext cx="973135" cy="229590"/>
              <a:chOff x="453466" y="61000"/>
              <a:chExt cx="973135" cy="229590"/>
            </a:xfrm>
          </p:grpSpPr>
          <p:pic>
            <p:nvPicPr>
              <p:cNvPr id="54" name="Рисунок 53"/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53466" y="66010"/>
                <a:ext cx="219075" cy="219075"/>
              </a:xfrm>
              <a:prstGeom prst="rect">
                <a:avLst/>
              </a:prstGeom>
            </p:spPr>
          </p:pic>
          <p:sp>
            <p:nvSpPr>
              <p:cNvPr id="55" name="Скругленный прямоугольник 54"/>
              <p:cNvSpPr/>
              <p:nvPr/>
            </p:nvSpPr>
            <p:spPr>
              <a:xfrm>
                <a:off x="729915" y="61000"/>
                <a:ext cx="696686" cy="229590"/>
              </a:xfrm>
              <a:prstGeom prst="roundRect">
                <a:avLst/>
              </a:prstGeom>
              <a:noFill/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ru-RU" b="1" spc="110" dirty="0">
                    <a:solidFill>
                      <a:schemeClr val="accent6">
                        <a:lumMod val="7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ea typeface="Times New Roman" panose="02020603050405020304" pitchFamily="18" charset="0"/>
                  </a:rPr>
                  <a:t>Шаг </a:t>
                </a:r>
                <a:r>
                  <a:rPr lang="ru-RU" b="1" spc="110" dirty="0" smtClean="0">
                    <a:solidFill>
                      <a:schemeClr val="accent6">
                        <a:lumMod val="7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ea typeface="Times New Roman" panose="02020603050405020304" pitchFamily="18" charset="0"/>
                  </a:rPr>
                  <a:t>3</a:t>
                </a:r>
                <a:endParaRPr lang="ru-RU" dirty="0"/>
              </a:p>
            </p:txBody>
          </p:sp>
        </p:grpSp>
      </p:grpSp>
      <p:grpSp>
        <p:nvGrpSpPr>
          <p:cNvPr id="8" name="Группа 7"/>
          <p:cNvGrpSpPr/>
          <p:nvPr/>
        </p:nvGrpSpPr>
        <p:grpSpPr>
          <a:xfrm>
            <a:off x="6975380" y="70229"/>
            <a:ext cx="2672530" cy="6263253"/>
            <a:chOff x="6950441" y="3725"/>
            <a:chExt cx="2672530" cy="6263253"/>
          </a:xfrm>
        </p:grpSpPr>
        <p:sp>
          <p:nvSpPr>
            <p:cNvPr id="20" name="Прямоугольник 19"/>
            <p:cNvSpPr/>
            <p:nvPr/>
          </p:nvSpPr>
          <p:spPr>
            <a:xfrm>
              <a:off x="6950441" y="3725"/>
              <a:ext cx="2672530" cy="626325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ru-RU" sz="1200" i="1" spc="-40" dirty="0" smtClean="0">
                  <a:solidFill>
                    <a:srgbClr val="000000"/>
                  </a:solidFill>
                  <a:ea typeface="Times New Roman" panose="02020603050405020304" pitchFamily="18" charset="0"/>
                </a:rPr>
                <a:t>копий документов, подтверждающих родственную связь; других документов </a:t>
              </a:r>
              <a:br>
                <a:rPr lang="ru-RU" sz="1200" i="1" spc="-40" dirty="0" smtClean="0">
                  <a:solidFill>
                    <a:srgbClr val="000000"/>
                  </a:solidFill>
                  <a:ea typeface="Times New Roman" panose="02020603050405020304" pitchFamily="18" charset="0"/>
                </a:rPr>
              </a:br>
              <a:r>
                <a:rPr lang="ru-RU" sz="1200" i="1" spc="-40" dirty="0" smtClean="0">
                  <a:solidFill>
                    <a:srgbClr val="000000"/>
                  </a:solidFill>
                  <a:ea typeface="Times New Roman" panose="02020603050405020304" pitchFamily="18" charset="0"/>
                </a:rPr>
                <a:t>при необходимости (копия справки </a:t>
              </a:r>
              <a:br>
                <a:rPr lang="ru-RU" sz="1200" i="1" spc="-40" dirty="0" smtClean="0">
                  <a:solidFill>
                    <a:srgbClr val="000000"/>
                  </a:solidFill>
                  <a:ea typeface="Times New Roman" panose="02020603050405020304" pitchFamily="18" charset="0"/>
                </a:rPr>
              </a:br>
              <a:r>
                <a:rPr lang="ru-RU" sz="1200" i="1" spc="-40" dirty="0" smtClean="0">
                  <a:solidFill>
                    <a:srgbClr val="000000"/>
                  </a:solidFill>
                  <a:ea typeface="Times New Roman" panose="02020603050405020304" pitchFamily="18" charset="0"/>
                </a:rPr>
                <a:t>об инвалидности, справки образовательных учреждений, решений органов опеки </a:t>
              </a:r>
              <a:br>
                <a:rPr lang="ru-RU" sz="1200" i="1" spc="-40" dirty="0" smtClean="0">
                  <a:solidFill>
                    <a:srgbClr val="000000"/>
                  </a:solidFill>
                  <a:ea typeface="Times New Roman" panose="02020603050405020304" pitchFamily="18" charset="0"/>
                </a:rPr>
              </a:br>
              <a:r>
                <a:rPr lang="ru-RU" sz="1200" i="1" spc="-40" dirty="0" smtClean="0">
                  <a:solidFill>
                    <a:srgbClr val="000000"/>
                  </a:solidFill>
                  <a:ea typeface="Times New Roman" panose="02020603050405020304" pitchFamily="18" charset="0"/>
                </a:rPr>
                <a:t>и попечительства о назначении опекуна (попечителя); </a:t>
              </a:r>
            </a:p>
            <a:p>
              <a:pPr>
                <a:lnSpc>
                  <a:spcPct val="90000"/>
                </a:lnSpc>
              </a:pPr>
              <a:r>
                <a:rPr lang="ru-RU" sz="1200" i="1" spc="-40" dirty="0" smtClean="0">
                  <a:solidFill>
                    <a:srgbClr val="000000"/>
                  </a:solidFill>
                  <a:ea typeface="Times New Roman" panose="02020603050405020304" pitchFamily="18" charset="0"/>
                </a:rPr>
                <a:t>2-3 </a:t>
              </a:r>
              <a:r>
                <a:rPr lang="ru-RU" sz="1200" i="1" spc="-40" dirty="0">
                  <a:solidFill>
                    <a:srgbClr val="000000"/>
                  </a:solidFill>
                  <a:ea typeface="Times New Roman" panose="02020603050405020304" pitchFamily="18" charset="0"/>
                </a:rPr>
                <a:t>фотографии </a:t>
              </a:r>
              <a:r>
                <a:rPr lang="ru-RU" sz="1200" i="1" spc="-40" dirty="0" smtClean="0">
                  <a:solidFill>
                    <a:srgbClr val="000000"/>
                  </a:solidFill>
                  <a:ea typeface="Times New Roman" panose="02020603050405020304" pitchFamily="18" charset="0"/>
                </a:rPr>
                <a:t>военнослужащего (желательно высокой четкости, </a:t>
              </a:r>
              <a:br>
                <a:rPr lang="ru-RU" sz="1200" i="1" spc="-40" dirty="0" smtClean="0">
                  <a:solidFill>
                    <a:srgbClr val="000000"/>
                  </a:solidFill>
                  <a:ea typeface="Times New Roman" panose="02020603050405020304" pitchFamily="18" charset="0"/>
                </a:rPr>
              </a:br>
              <a:r>
                <a:rPr lang="ru-RU" sz="1200" i="1" spc="-40" dirty="0" smtClean="0">
                  <a:solidFill>
                    <a:srgbClr val="000000"/>
                  </a:solidFill>
                  <a:ea typeface="Times New Roman" panose="02020603050405020304" pitchFamily="18" charset="0"/>
                </a:rPr>
                <a:t>без головного убора, на документы). Размер фотографии не имеет значения (они будут оцифрованы). </a:t>
              </a:r>
            </a:p>
            <a:p>
              <a:pPr indent="447675" algn="just">
                <a:lnSpc>
                  <a:spcPct val="95000"/>
                </a:lnSpc>
              </a:pPr>
              <a:endParaRPr lang="ru-RU" sz="1400" b="1" spc="-4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endParaRPr>
            </a:p>
            <a:p>
              <a:pPr indent="447675" algn="just">
                <a:lnSpc>
                  <a:spcPct val="95000"/>
                </a:lnSpc>
              </a:pPr>
              <a:r>
                <a:rPr lang="ru-RU" sz="1400" b="1" spc="-40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Times New Roman" panose="02020603050405020304" pitchFamily="18" charset="0"/>
                </a:rPr>
                <a:t>  </a:t>
              </a:r>
            </a:p>
            <a:p>
              <a:pPr>
                <a:lnSpc>
                  <a:spcPct val="90000"/>
                </a:lnSpc>
                <a:spcBef>
                  <a:spcPts val="1200"/>
                </a:spcBef>
              </a:pPr>
              <a:r>
                <a:rPr lang="en-US" sz="1400" b="1" spc="-40" dirty="0" smtClean="0">
                  <a:ea typeface="Times New Roman" panose="02020603050405020304" pitchFamily="18" charset="0"/>
                </a:rPr>
                <a:t>      </a:t>
              </a:r>
              <a:r>
                <a:rPr lang="ru-RU" sz="1400" b="1" spc="-40" dirty="0" smtClean="0">
                  <a:ea typeface="Times New Roman" panose="02020603050405020304" pitchFamily="18" charset="0"/>
                </a:rPr>
                <a:t>    </a:t>
              </a:r>
              <a:r>
                <a:rPr lang="ru-RU" sz="1400" b="1" u="sng" spc="-4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Times New Roman" panose="02020603050405020304" pitchFamily="18" charset="0"/>
                </a:rPr>
                <a:t>НЕОБХОДИМО СДАТЬ </a:t>
              </a:r>
              <a:br>
                <a:rPr lang="ru-RU" sz="1400" b="1" u="sng" spc="-4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Times New Roman" panose="02020603050405020304" pitchFamily="18" charset="0"/>
                </a:rPr>
              </a:br>
              <a:r>
                <a:rPr lang="ru-RU" sz="1400" b="1" spc="-4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Times New Roman" panose="02020603050405020304" pitchFamily="18" charset="0"/>
                </a:rPr>
                <a:t>          </a:t>
              </a:r>
              <a:r>
                <a:rPr lang="ru-RU" sz="1400" b="1" u="sng" spc="-4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Times New Roman" panose="02020603050405020304" pitchFamily="18" charset="0"/>
                </a:rPr>
                <a:t>БИОМАТЕРИАЛ</a:t>
              </a:r>
            </a:p>
            <a:p>
              <a:pPr>
                <a:lnSpc>
                  <a:spcPct val="90000"/>
                </a:lnSpc>
                <a:spcBef>
                  <a:spcPts val="600"/>
                </a:spcBef>
              </a:pPr>
              <a:r>
                <a:rPr lang="ru-RU" sz="1400" spc="-40" dirty="0" smtClean="0">
                  <a:ea typeface="Times New Roman" panose="02020603050405020304" pitchFamily="18" charset="0"/>
                </a:rPr>
                <a:t>Военный комиссариат предложит Вам </a:t>
              </a:r>
              <a:r>
                <a:rPr lang="ru-RU" sz="1400" spc="-40" dirty="0" smtClean="0">
                  <a:solidFill>
                    <a:srgbClr val="000000"/>
                  </a:solidFill>
                  <a:ea typeface="Times New Roman" panose="02020603050405020304" pitchFamily="18" charset="0"/>
                </a:rPr>
                <a:t>сдать </a:t>
              </a:r>
              <a:r>
                <a:rPr lang="ru-RU" sz="1400" b="1" spc="-40" dirty="0" smtClean="0">
                  <a:solidFill>
                    <a:srgbClr val="000000"/>
                  </a:solidFill>
                  <a:ea typeface="Times New Roman" panose="02020603050405020304" pitchFamily="18" charset="0"/>
                </a:rPr>
                <a:t>биоматериал</a:t>
              </a:r>
              <a:r>
                <a:rPr lang="ru-RU" sz="1400" spc="-40" dirty="0" smtClean="0">
                  <a:solidFill>
                    <a:srgbClr val="000000"/>
                  </a:solidFill>
                  <a:ea typeface="Times New Roman" panose="02020603050405020304" pitchFamily="18" charset="0"/>
                </a:rPr>
                <a:t> </a:t>
              </a:r>
              <a:br>
                <a:rPr lang="ru-RU" sz="1400" spc="-40" dirty="0" smtClean="0">
                  <a:solidFill>
                    <a:srgbClr val="000000"/>
                  </a:solidFill>
                  <a:ea typeface="Times New Roman" panose="02020603050405020304" pitchFamily="18" charset="0"/>
                </a:rPr>
              </a:br>
              <a:r>
                <a:rPr lang="ru-RU" sz="1400" spc="-40" dirty="0" smtClean="0">
                  <a:solidFill>
                    <a:srgbClr val="000000"/>
                  </a:solidFill>
                  <a:ea typeface="Times New Roman" panose="02020603050405020304" pitchFamily="18" charset="0"/>
                </a:rPr>
                <a:t>для проведения биологических исследований на </a:t>
              </a:r>
              <a:r>
                <a:rPr lang="ru-RU" sz="1400" spc="-40" dirty="0">
                  <a:solidFill>
                    <a:srgbClr val="000000"/>
                  </a:solidFill>
                  <a:ea typeface="Times New Roman" panose="02020603050405020304" pitchFamily="18" charset="0"/>
                </a:rPr>
                <a:t>выделение </a:t>
              </a:r>
              <a:r>
                <a:rPr lang="ru-RU" sz="1400" b="1" spc="-40" dirty="0">
                  <a:solidFill>
                    <a:srgbClr val="000000"/>
                  </a:solidFill>
                  <a:ea typeface="Times New Roman" panose="02020603050405020304" pitchFamily="18" charset="0"/>
                </a:rPr>
                <a:t>ДНК </a:t>
              </a:r>
              <a:r>
                <a:rPr lang="ru-RU" sz="1400" spc="-40" dirty="0" smtClean="0">
                  <a:solidFill>
                    <a:srgbClr val="000000"/>
                  </a:solidFill>
                  <a:ea typeface="Times New Roman" panose="02020603050405020304" pitchFamily="18" charset="0"/>
                </a:rPr>
                <a:t>. </a:t>
              </a:r>
              <a:br>
                <a:rPr lang="ru-RU" sz="1400" spc="-40" dirty="0" smtClean="0">
                  <a:solidFill>
                    <a:srgbClr val="000000"/>
                  </a:solidFill>
                  <a:ea typeface="Times New Roman" panose="02020603050405020304" pitchFamily="18" charset="0"/>
                </a:rPr>
              </a:br>
              <a:r>
                <a:rPr lang="ru-RU" sz="1400" b="1" u="sng" spc="-40" dirty="0" smtClean="0">
                  <a:solidFill>
                    <a:srgbClr val="000000"/>
                  </a:solidFill>
                  <a:ea typeface="Times New Roman" panose="02020603050405020304" pitchFamily="18" charset="0"/>
                </a:rPr>
                <a:t>Это крайне важный этап </a:t>
              </a:r>
              <a:br>
                <a:rPr lang="ru-RU" sz="1400" b="1" u="sng" spc="-40" dirty="0" smtClean="0">
                  <a:solidFill>
                    <a:srgbClr val="000000"/>
                  </a:solidFill>
                  <a:ea typeface="Times New Roman" panose="02020603050405020304" pitchFamily="18" charset="0"/>
                </a:rPr>
              </a:br>
              <a:r>
                <a:rPr lang="ru-RU" sz="1400" b="1" u="sng" spc="-40" dirty="0" smtClean="0">
                  <a:solidFill>
                    <a:srgbClr val="000000"/>
                  </a:solidFill>
                  <a:ea typeface="Times New Roman" panose="02020603050405020304" pitchFamily="18" charset="0"/>
                </a:rPr>
                <a:t>в розыске близкого Вам человека</a:t>
              </a:r>
              <a:r>
                <a:rPr lang="ru-RU" sz="1400" b="1" spc="-40" dirty="0" smtClean="0">
                  <a:solidFill>
                    <a:srgbClr val="000000"/>
                  </a:solidFill>
                  <a:ea typeface="Times New Roman" panose="02020603050405020304" pitchFamily="18" charset="0"/>
                </a:rPr>
                <a:t>!</a:t>
              </a:r>
            </a:p>
            <a:p>
              <a:pPr>
                <a:lnSpc>
                  <a:spcPct val="90000"/>
                </a:lnSpc>
                <a:spcBef>
                  <a:spcPts val="600"/>
                </a:spcBef>
              </a:pPr>
              <a:endParaRPr lang="ru-RU" sz="1400" b="1" spc="-40" dirty="0">
                <a:solidFill>
                  <a:srgbClr val="000000"/>
                </a:solidFill>
                <a:latin typeface="+mj-lt"/>
              </a:endParaRPr>
            </a:p>
            <a:p>
              <a:pPr>
                <a:lnSpc>
                  <a:spcPct val="90000"/>
                </a:lnSpc>
                <a:spcBef>
                  <a:spcPts val="600"/>
                </a:spcBef>
              </a:pPr>
              <a:endParaRPr lang="ru-RU" sz="1400" b="1" spc="-40" dirty="0" smtClean="0">
                <a:solidFill>
                  <a:srgbClr val="000000"/>
                </a:solidFill>
                <a:latin typeface="+mj-lt"/>
              </a:endParaRPr>
            </a:p>
            <a:p>
              <a:pPr>
                <a:lnSpc>
                  <a:spcPct val="90000"/>
                </a:lnSpc>
                <a:spcBef>
                  <a:spcPts val="600"/>
                </a:spcBef>
              </a:pPr>
              <a:endParaRPr lang="ru-RU" sz="1400" b="1" spc="-40" dirty="0">
                <a:solidFill>
                  <a:srgbClr val="000000"/>
                </a:solidFill>
                <a:latin typeface="+mj-lt"/>
              </a:endParaRPr>
            </a:p>
            <a:p>
              <a:pPr>
                <a:lnSpc>
                  <a:spcPct val="90000"/>
                </a:lnSpc>
                <a:spcBef>
                  <a:spcPts val="600"/>
                </a:spcBef>
              </a:pPr>
              <a:endParaRPr lang="ru-RU" sz="1400" b="1" spc="-40" dirty="0" smtClean="0">
                <a:solidFill>
                  <a:srgbClr val="000000"/>
                </a:solidFill>
                <a:latin typeface="+mj-lt"/>
              </a:endParaRPr>
            </a:p>
            <a:p>
              <a:pPr>
                <a:lnSpc>
                  <a:spcPct val="90000"/>
                </a:lnSpc>
                <a:spcBef>
                  <a:spcPts val="600"/>
                </a:spcBef>
              </a:pPr>
              <a:endParaRPr lang="ru-RU" sz="1400" b="1" spc="-40" dirty="0">
                <a:solidFill>
                  <a:srgbClr val="000000"/>
                </a:solidFill>
                <a:latin typeface="+mj-lt"/>
              </a:endParaRPr>
            </a:p>
            <a:p>
              <a:pPr>
                <a:lnSpc>
                  <a:spcPct val="90000"/>
                </a:lnSpc>
                <a:spcBef>
                  <a:spcPts val="600"/>
                </a:spcBef>
              </a:pPr>
              <a:endParaRPr lang="ru-RU" sz="1400" b="1" spc="-40" dirty="0">
                <a:latin typeface="+mj-lt"/>
              </a:endParaRPr>
            </a:p>
          </p:txBody>
        </p:sp>
        <p:sp>
          <p:nvSpPr>
            <p:cNvPr id="4" name="Скругленный прямоугольник 3"/>
            <p:cNvSpPr/>
            <p:nvPr/>
          </p:nvSpPr>
          <p:spPr>
            <a:xfrm>
              <a:off x="7019060" y="4707374"/>
              <a:ext cx="2432648" cy="443657"/>
            </a:xfrm>
            <a:prstGeom prst="roundRect">
              <a:avLst/>
            </a:prstGeom>
            <a:noFill/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80000"/>
                </a:lnSpc>
              </a:pPr>
              <a:r>
                <a:rPr lang="ru-RU" sz="1300" b="1" spc="130" dirty="0" smtClean="0">
                  <a:solidFill>
                    <a:schemeClr val="accent6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eorgia" panose="02040502050405020303" pitchFamily="18" charset="0"/>
                  <a:cs typeface="Times New Roman" panose="02020603050405020304" pitchFamily="18" charset="0"/>
                </a:rPr>
                <a:t>ПРОЦЕДУРА БЕЗБОЛЕЗНЕННАЯ</a:t>
              </a:r>
              <a:endParaRPr lang="ru-RU" sz="1300" b="1" spc="13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56" name="Группа 55"/>
            <p:cNvGrpSpPr/>
            <p:nvPr/>
          </p:nvGrpSpPr>
          <p:grpSpPr>
            <a:xfrm>
              <a:off x="7045927" y="2418067"/>
              <a:ext cx="973135" cy="229590"/>
              <a:chOff x="453466" y="61000"/>
              <a:chExt cx="973135" cy="229590"/>
            </a:xfrm>
          </p:grpSpPr>
          <p:pic>
            <p:nvPicPr>
              <p:cNvPr id="57" name="Рисунок 56"/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53466" y="66010"/>
                <a:ext cx="219075" cy="219075"/>
              </a:xfrm>
              <a:prstGeom prst="rect">
                <a:avLst/>
              </a:prstGeom>
            </p:spPr>
          </p:pic>
          <p:sp>
            <p:nvSpPr>
              <p:cNvPr id="58" name="Скругленный прямоугольник 57"/>
              <p:cNvSpPr/>
              <p:nvPr/>
            </p:nvSpPr>
            <p:spPr>
              <a:xfrm>
                <a:off x="729915" y="61000"/>
                <a:ext cx="696686" cy="229590"/>
              </a:xfrm>
              <a:prstGeom prst="roundRect">
                <a:avLst/>
              </a:prstGeom>
              <a:noFill/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ru-RU" b="1" spc="110" dirty="0">
                    <a:solidFill>
                      <a:schemeClr val="accent6">
                        <a:lumMod val="7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ea typeface="Times New Roman" panose="02020603050405020304" pitchFamily="18" charset="0"/>
                  </a:rPr>
                  <a:t>Шаг </a:t>
                </a:r>
                <a:r>
                  <a:rPr lang="ru-RU" b="1" spc="110" dirty="0" smtClean="0">
                    <a:solidFill>
                      <a:schemeClr val="accent6">
                        <a:lumMod val="7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ea typeface="Times New Roman" panose="02020603050405020304" pitchFamily="18" charset="0"/>
                  </a:rPr>
                  <a:t>4</a:t>
                </a:r>
                <a:endParaRPr lang="ru-RU" dirty="0"/>
              </a:p>
            </p:txBody>
          </p:sp>
        </p:grpSp>
        <p:pic>
          <p:nvPicPr>
            <p:cNvPr id="61" name="Рисунок 60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113099" y="2831141"/>
              <a:ext cx="200025" cy="2000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0611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 hidden="1"/>
          <p:cNvSpPr txBox="1"/>
          <p:nvPr/>
        </p:nvSpPr>
        <p:spPr>
          <a:xfrm>
            <a:off x="7655062" y="1"/>
            <a:ext cx="2250937" cy="646331"/>
          </a:xfrm>
          <a:prstGeom prst="rect">
            <a:avLst/>
          </a:prstGeom>
          <a:solidFill>
            <a:schemeClr val="bg1">
              <a:alpha val="26000"/>
            </a:schemeClr>
          </a:solidFill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СОВЕРШЕННО СЕКРЕТНО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(п. 67 Перечня)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Экз. № __</a:t>
            </a:r>
          </a:p>
        </p:txBody>
      </p:sp>
      <p:sp>
        <p:nvSpPr>
          <p:cNvPr id="13" name="TextBox 12" hidden="1"/>
          <p:cNvSpPr txBox="1"/>
          <p:nvPr/>
        </p:nvSpPr>
        <p:spPr>
          <a:xfrm>
            <a:off x="8749424" y="6507287"/>
            <a:ext cx="10604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76250" indent="-134938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55675" indent="-271463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433513" indent="-407988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912938" indent="-544513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мб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148/17321</a:t>
            </a:r>
          </a:p>
        </p:txBody>
      </p:sp>
      <p:sp>
        <p:nvSpPr>
          <p:cNvPr id="39" name="Прямоугольник 38"/>
          <p:cNvSpPr/>
          <p:nvPr/>
        </p:nvSpPr>
        <p:spPr>
          <a:xfrm>
            <a:off x="6959547" y="67762"/>
            <a:ext cx="2733093" cy="68464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lvl="0" algn="ctr" defTabSz="4572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110" normalizeH="0" baseline="0" noProof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Times New Roman" panose="02020603050405020304" pitchFamily="18" charset="0"/>
              </a:rPr>
              <a:t>СПРАВОЧНАЯ</a:t>
            </a:r>
            <a:r>
              <a:rPr kumimoji="0" lang="ru-RU" sz="1400" b="1" i="0" u="none" strike="noStrike" kern="1200" cap="none" spc="110" normalizeH="0" baseline="0" noProof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Times New Roman" panose="02020603050405020304" pitchFamily="18" charset="0"/>
              </a:rPr>
              <a:t> </a:t>
            </a:r>
            <a:r>
              <a:rPr kumimoji="0" lang="ru-RU" sz="1600" b="1" i="0" u="none" strike="noStrike" kern="1200" cap="none" spc="110" normalizeH="0" baseline="0" noProof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Times New Roman" panose="02020603050405020304" pitchFamily="18" charset="0"/>
              </a:rPr>
              <a:t>ИНФОРМАЦИЯ</a:t>
            </a:r>
            <a:endParaRPr lang="en-US" sz="1400" b="1" spc="110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Times New Roman" panose="02020603050405020304" pitchFamily="18" charset="0"/>
            </a:endParaRPr>
          </a:p>
          <a:p>
            <a:pPr marR="0" lvl="0" algn="ctr" defTabSz="457200" rtl="0" eaLnBrk="1" fontAlgn="auto" latinLnBrk="0" hangingPunct="1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b="1" dirty="0" smtClean="0">
                <a:ea typeface="Times New Roman" panose="02020603050405020304" pitchFamily="18" charset="0"/>
              </a:rPr>
              <a:t>На </a:t>
            </a:r>
            <a:r>
              <a:rPr lang="ru-RU" sz="1400" b="1" dirty="0" smtClean="0">
                <a:solidFill>
                  <a:schemeClr val="accent1">
                    <a:lumMod val="50000"/>
                  </a:schemeClr>
                </a:solidFill>
                <a:ea typeface="Times New Roman" panose="02020603050405020304" pitchFamily="18" charset="0"/>
              </a:rPr>
              <a:t>Едином портале государственных </a:t>
            </a:r>
            <a:endParaRPr lang="en-US" sz="1400" b="1" dirty="0" smtClean="0">
              <a:solidFill>
                <a:schemeClr val="accent1">
                  <a:lumMod val="50000"/>
                </a:schemeClr>
              </a:solidFill>
              <a:ea typeface="Times New Roman" panose="02020603050405020304" pitchFamily="18" charset="0"/>
            </a:endParaRPr>
          </a:p>
          <a:p>
            <a:pPr marR="0" lvl="0" algn="ctr" defTabSz="4572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b="1" dirty="0" smtClean="0">
                <a:solidFill>
                  <a:schemeClr val="accent1">
                    <a:lumMod val="50000"/>
                  </a:schemeClr>
                </a:solidFill>
                <a:ea typeface="Times New Roman" panose="02020603050405020304" pitchFamily="18" charset="0"/>
              </a:rPr>
              <a:t>и муниципальных услуг (функций)</a:t>
            </a:r>
            <a:r>
              <a:rPr lang="ru-RU" sz="1400" b="1" dirty="0" smtClean="0">
                <a:ea typeface="Times New Roman" panose="02020603050405020304" pitchFamily="18" charset="0"/>
              </a:rPr>
              <a:t> доступна информационная страница для членов семей без вести пропавших участников СВО:</a:t>
            </a:r>
          </a:p>
          <a:p>
            <a:pPr marR="0" lvl="0" algn="ctr" defTabSz="457200" rtl="0" eaLnBrk="1" fontAlgn="auto" latinLnBrk="0" hangingPunct="1"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spc="-20" dirty="0" smtClean="0">
                <a:solidFill>
                  <a:schemeClr val="accent1">
                    <a:lumMod val="50000"/>
                  </a:schemeClr>
                </a:solidFill>
                <a:ea typeface="Times New Roman" panose="02020603050405020304" pitchFamily="18" charset="0"/>
              </a:rPr>
              <a:t>www.gosuslugi.ru/landing/search_military</a:t>
            </a:r>
            <a:endParaRPr lang="ru-RU" sz="1200" spc="-20" dirty="0" smtClean="0">
              <a:solidFill>
                <a:schemeClr val="accent1">
                  <a:lumMod val="50000"/>
                </a:schemeClr>
              </a:solidFill>
              <a:ea typeface="Times New Roman" panose="02020603050405020304" pitchFamily="18" charset="0"/>
            </a:endParaRPr>
          </a:p>
          <a:p>
            <a:pPr marR="0" lvl="0" algn="ctr" defTabSz="457200" rtl="0" eaLnBrk="1" fontAlgn="auto" latinLnBrk="0" hangingPunct="1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300" b="1" dirty="0" smtClean="0">
                <a:ea typeface="Times New Roman" panose="02020603050405020304" pitchFamily="18" charset="0"/>
              </a:rPr>
              <a:t>Линия психологической</a:t>
            </a:r>
            <a:endParaRPr lang="en-US" sz="1300" b="1" dirty="0">
              <a:ea typeface="Times New Roman" panose="02020603050405020304" pitchFamily="18" charset="0"/>
            </a:endParaRPr>
          </a:p>
          <a:p>
            <a:pPr marR="0" lvl="0" algn="ctr" defTabSz="457200" rtl="0" eaLnBrk="1" fontAlgn="auto" latinLnBrk="0" hangingPunct="1">
              <a:lnSpc>
                <a:spcPct val="80000"/>
              </a:lnSpc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300" b="1" dirty="0" smtClean="0">
                <a:ea typeface="Times New Roman" panose="02020603050405020304" pitchFamily="18" charset="0"/>
              </a:rPr>
              <a:t>помощи </a:t>
            </a:r>
            <a:r>
              <a:rPr lang="ru-RU" sz="1300" b="1" dirty="0">
                <a:ea typeface="Times New Roman" panose="02020603050405020304" pitchFamily="18" charset="0"/>
              </a:rPr>
              <a:t>ВС </a:t>
            </a:r>
            <a:r>
              <a:rPr lang="ru-RU" sz="1300" b="1" dirty="0" smtClean="0">
                <a:ea typeface="Times New Roman" panose="02020603050405020304" pitchFamily="18" charset="0"/>
              </a:rPr>
              <a:t>РФ:</a:t>
            </a:r>
          </a:p>
          <a:p>
            <a:pPr marR="0" lvl="0" algn="ctr" defTabSz="4572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300" b="1" dirty="0" smtClean="0">
                <a:ea typeface="Times New Roman" panose="02020603050405020304" pitchFamily="18" charset="0"/>
              </a:rPr>
              <a:t>   </a:t>
            </a:r>
            <a:r>
              <a:rPr lang="ru-RU" sz="1300" b="1" dirty="0" smtClean="0">
                <a:solidFill>
                  <a:schemeClr val="accent5">
                    <a:lumMod val="75000"/>
                  </a:schemeClr>
                </a:solidFill>
                <a:ea typeface="Times New Roman" panose="02020603050405020304" pitchFamily="18" charset="0"/>
              </a:rPr>
              <a:t>8-800-550-67-98</a:t>
            </a:r>
            <a:endParaRPr lang="en-US" sz="1300" b="1" dirty="0" smtClean="0">
              <a:solidFill>
                <a:schemeClr val="accent5">
                  <a:lumMod val="75000"/>
                </a:schemeClr>
              </a:solidFill>
              <a:ea typeface="Times New Roman" panose="02020603050405020304" pitchFamily="18" charset="0"/>
            </a:endParaRPr>
          </a:p>
          <a:p>
            <a:pPr marR="0" lvl="0" algn="ctr" defTabSz="4572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300" b="1" dirty="0" smtClean="0">
                <a:ea typeface="Times New Roman" panose="02020603050405020304" pitchFamily="18" charset="0"/>
              </a:rPr>
              <a:t>Горячая линия </a:t>
            </a:r>
          </a:p>
          <a:p>
            <a:pPr marR="0" lvl="0" algn="ctr" defTabSz="4572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300" b="1" spc="-20" dirty="0" smtClean="0">
                <a:ea typeface="Times New Roman" panose="02020603050405020304" pitchFamily="18" charset="0"/>
              </a:rPr>
              <a:t>Военно-социального центра МО РФ:</a:t>
            </a:r>
            <a:endParaRPr lang="en-US" sz="1300" b="1" spc="-20" dirty="0" smtClean="0">
              <a:ea typeface="Times New Roman" panose="02020603050405020304" pitchFamily="18" charset="0"/>
            </a:endParaRPr>
          </a:p>
          <a:p>
            <a:pPr marR="0" lvl="0" algn="ctr" defTabSz="4572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300" b="1" dirty="0" smtClean="0">
                <a:solidFill>
                  <a:schemeClr val="accent5">
                    <a:lumMod val="75000"/>
                  </a:schemeClr>
                </a:solidFill>
                <a:ea typeface="Times New Roman" panose="02020603050405020304" pitchFamily="18" charset="0"/>
              </a:rPr>
              <a:t>117, доб.2</a:t>
            </a:r>
            <a:r>
              <a:rPr lang="ru-RU" sz="1300" b="1" dirty="0" smtClean="0">
                <a:ea typeface="Times New Roman" panose="02020603050405020304" pitchFamily="18" charset="0"/>
              </a:rPr>
              <a:t> </a:t>
            </a:r>
            <a:r>
              <a:rPr lang="ru-RU" sz="1300" b="1" spc="-120" dirty="0" smtClean="0">
                <a:ea typeface="Times New Roman" panose="02020603050405020304" pitchFamily="18" charset="0"/>
              </a:rPr>
              <a:t> </a:t>
            </a:r>
          </a:p>
          <a:p>
            <a:pPr marR="0" lvl="0" algn="ctr" defTabSz="4572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300" b="1" dirty="0" smtClean="0">
                <a:ea typeface="Times New Roman" panose="02020603050405020304" pitchFamily="18" charset="0"/>
              </a:rPr>
              <a:t>Горячая </a:t>
            </a:r>
            <a:r>
              <a:rPr lang="ru-RU" sz="1300" b="1" dirty="0">
                <a:ea typeface="Times New Roman" panose="02020603050405020304" pitchFamily="18" charset="0"/>
              </a:rPr>
              <a:t>линия </a:t>
            </a:r>
          </a:p>
          <a:p>
            <a:pPr lvl="0" algn="ctr">
              <a:lnSpc>
                <a:spcPct val="90000"/>
              </a:lnSpc>
              <a:defRPr/>
            </a:pPr>
            <a:r>
              <a:rPr lang="ru-RU" sz="1300" b="1" dirty="0" smtClean="0">
                <a:ea typeface="Times New Roman" panose="02020603050405020304" pitchFamily="18" charset="0"/>
              </a:rPr>
              <a:t>Государственного Фонда </a:t>
            </a:r>
          </a:p>
          <a:p>
            <a:pPr lvl="0" algn="ctr">
              <a:lnSpc>
                <a:spcPct val="90000"/>
              </a:lnSpc>
              <a:defRPr/>
            </a:pPr>
            <a:r>
              <a:rPr lang="ru-RU" sz="1300" b="1" dirty="0" smtClean="0">
                <a:ea typeface="Times New Roman" panose="02020603050405020304" pitchFamily="18" charset="0"/>
              </a:rPr>
              <a:t>«Защитники Отечества»:</a:t>
            </a:r>
            <a:endParaRPr lang="en-US" sz="1300" b="1" dirty="0">
              <a:ea typeface="Times New Roman" panose="02020603050405020304" pitchFamily="18" charset="0"/>
            </a:endParaRPr>
          </a:p>
          <a:p>
            <a:pPr lvl="0" algn="ctr">
              <a:lnSpc>
                <a:spcPct val="90000"/>
              </a:lnSpc>
              <a:defRPr/>
            </a:pPr>
            <a:r>
              <a:rPr lang="ru-RU" sz="1300" b="1" dirty="0">
                <a:solidFill>
                  <a:schemeClr val="accent5">
                    <a:lumMod val="75000"/>
                  </a:schemeClr>
                </a:solidFill>
                <a:ea typeface="Times New Roman" panose="02020603050405020304" pitchFamily="18" charset="0"/>
              </a:rPr>
              <a:t>117, </a:t>
            </a:r>
            <a:r>
              <a:rPr lang="ru-RU" sz="1300" b="1" dirty="0" smtClean="0">
                <a:solidFill>
                  <a:schemeClr val="accent5">
                    <a:lumMod val="75000"/>
                  </a:schemeClr>
                </a:solidFill>
                <a:ea typeface="Times New Roman" panose="02020603050405020304" pitchFamily="18" charset="0"/>
              </a:rPr>
              <a:t>доб.1</a:t>
            </a:r>
            <a:r>
              <a:rPr lang="ru-RU" sz="1300" b="1" dirty="0" smtClean="0">
                <a:ea typeface="Times New Roman" panose="02020603050405020304" pitchFamily="18" charset="0"/>
              </a:rPr>
              <a:t> </a:t>
            </a:r>
            <a:r>
              <a:rPr lang="ru-RU" sz="1300" b="1" spc="-120" dirty="0" smtClean="0">
                <a:ea typeface="Times New Roman" panose="02020603050405020304" pitchFamily="18" charset="0"/>
              </a:rPr>
              <a:t> </a:t>
            </a:r>
          </a:p>
          <a:p>
            <a:pPr lvl="0" algn="ctr">
              <a:lnSpc>
                <a:spcPct val="90000"/>
              </a:lnSpc>
              <a:defRPr/>
            </a:pPr>
            <a:r>
              <a:rPr lang="ru-RU" sz="1300" b="1" dirty="0" smtClean="0">
                <a:ea typeface="Times New Roman" panose="02020603050405020304" pitchFamily="18" charset="0"/>
              </a:rPr>
              <a:t>Рабочая группа военного </a:t>
            </a:r>
            <a:endParaRPr lang="en-US" sz="1300" b="1" dirty="0" smtClean="0">
              <a:ea typeface="Times New Roman" panose="02020603050405020304" pitchFamily="18" charset="0"/>
            </a:endParaRPr>
          </a:p>
          <a:p>
            <a:pPr lvl="0" algn="ctr">
              <a:lnSpc>
                <a:spcPct val="90000"/>
              </a:lnSpc>
              <a:defRPr/>
            </a:pPr>
            <a:r>
              <a:rPr lang="ru-RU" sz="1300" b="1" dirty="0" smtClean="0">
                <a:ea typeface="Times New Roman" panose="02020603050405020304" pitchFamily="18" charset="0"/>
              </a:rPr>
              <a:t>комиссариата:</a:t>
            </a:r>
          </a:p>
          <a:p>
            <a:pPr algn="ctr">
              <a:lnSpc>
                <a:spcPct val="90000"/>
              </a:lnSpc>
            </a:pPr>
            <a:r>
              <a:rPr lang="ru-RU" sz="1300" dirty="0">
                <a:solidFill>
                  <a:schemeClr val="accent5">
                    <a:lumMod val="75000"/>
                  </a:schemeClr>
                </a:solidFill>
                <a:ea typeface="Times New Roman" panose="02020603050405020304" pitchFamily="18" charset="0"/>
              </a:rPr>
              <a:t>___________________________</a:t>
            </a:r>
          </a:p>
          <a:p>
            <a:pPr algn="ctr">
              <a:lnSpc>
                <a:spcPct val="90000"/>
              </a:lnSpc>
              <a:spcBef>
                <a:spcPts val="600"/>
              </a:spcBef>
            </a:pPr>
            <a:r>
              <a:rPr lang="ru-RU" sz="1300" b="1" dirty="0" smtClean="0">
                <a:ea typeface="Times New Roman" panose="02020603050405020304" pitchFamily="18" charset="0"/>
              </a:rPr>
              <a:t>Региональный</a:t>
            </a:r>
            <a:endParaRPr lang="en-US" sz="1300" b="1" dirty="0" smtClean="0">
              <a:ea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ru-RU" sz="1300" b="1" dirty="0" smtClean="0">
                <a:ea typeface="Times New Roman" panose="02020603050405020304" pitchFamily="18" charset="0"/>
              </a:rPr>
              <a:t>с</a:t>
            </a:r>
            <a:r>
              <a:rPr kumimoji="0" lang="ru-RU" sz="1300" b="1" i="0" u="none" strike="noStrike" kern="1200" cap="none" spc="-40" normalizeH="0" baseline="0" noProof="0" dirty="0" err="1" smtClean="0">
                <a:ln>
                  <a:noFill/>
                </a:ln>
                <a:effectLst/>
                <a:uLnTx/>
                <a:uFillTx/>
                <a:ea typeface="Times New Roman" panose="02020603050405020304" pitchFamily="18" charset="0"/>
              </a:rPr>
              <a:t>пецпредставитель</a:t>
            </a:r>
            <a:r>
              <a:rPr kumimoji="0" lang="ru-RU" sz="1300" b="1" i="0" u="none" strike="noStrike" kern="1200" cap="none" spc="-40" normalizeH="0" baseline="0" noProof="0" dirty="0" smtClean="0">
                <a:ln>
                  <a:noFill/>
                </a:ln>
                <a:effectLst/>
                <a:uLnTx/>
                <a:uFillTx/>
                <a:ea typeface="Times New Roman" panose="02020603050405020304" pitchFamily="18" charset="0"/>
              </a:rPr>
              <a:t> по СВО:</a:t>
            </a:r>
            <a:endParaRPr kumimoji="0" lang="en-US" sz="1300" b="1" i="0" u="none" strike="noStrike" kern="1200" cap="none" spc="-40" normalizeH="0" baseline="0" noProof="0" dirty="0" smtClean="0">
              <a:ln>
                <a:noFill/>
              </a:ln>
              <a:effectLst/>
              <a:uLnTx/>
              <a:uFillTx/>
              <a:ea typeface="Times New Roman" panose="02020603050405020304" pitchFamily="18" charset="0"/>
            </a:endParaRPr>
          </a:p>
          <a:p>
            <a:pPr marR="0" lvl="0" algn="ctr" defTabSz="457200" rtl="0" eaLnBrk="1" fontAlgn="auto" latinLnBrk="0" hangingPunct="1"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300" spc="-100" noProof="0" dirty="0" smtClean="0">
                <a:solidFill>
                  <a:schemeClr val="accent5">
                    <a:lumMod val="75000"/>
                  </a:schemeClr>
                </a:solidFill>
                <a:ea typeface="Times New Roman" panose="02020603050405020304" pitchFamily="18" charset="0"/>
              </a:rPr>
              <a:t>_______________________________</a:t>
            </a:r>
          </a:p>
          <a:p>
            <a:pPr marR="0" lvl="0" algn="ctr" defTabSz="457200" rtl="0" eaLnBrk="1" fontAlgn="auto" latinLnBrk="0" hangingPunct="1"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900" i="1" spc="-40" dirty="0" smtClean="0">
                <a:ea typeface="Times New Roman" panose="02020603050405020304" pitchFamily="18" charset="0"/>
              </a:rPr>
              <a:t>(номера телефонов, адреса региональных филиалов (представительств, представителей заполняет представитель военного комиссариата)</a:t>
            </a:r>
            <a:endParaRPr lang="ru-RU" sz="900" i="1" spc="-40" noProof="0" dirty="0" smtClean="0">
              <a:ea typeface="Times New Roman" panose="02020603050405020304" pitchFamily="18" charset="0"/>
            </a:endParaRPr>
          </a:p>
          <a:p>
            <a:pPr algn="ctr">
              <a:lnSpc>
                <a:spcPct val="80000"/>
              </a:lnSpc>
            </a:pPr>
            <a:endParaRPr lang="ru-RU" sz="800" b="1" spc="-40" dirty="0" smtClean="0">
              <a:ea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  <a:spcBef>
                <a:spcPts val="600"/>
              </a:spcBef>
            </a:pPr>
            <a:r>
              <a:rPr lang="ru-RU" sz="1400" b="1" spc="110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НЕОБХОДИМЫЕ БАНКОВСКИЕ РЕКВИЗИТЫ</a:t>
            </a:r>
          </a:p>
          <a:p>
            <a:pPr algn="just">
              <a:lnSpc>
                <a:spcPct val="80000"/>
              </a:lnSpc>
            </a:pPr>
            <a:endParaRPr lang="ru-RU" sz="800" b="1" spc="110" dirty="0" smtClean="0">
              <a:ea typeface="Times New Roman" panose="02020603050405020304" pitchFamily="18" charset="0"/>
            </a:endParaRPr>
          </a:p>
          <a:p>
            <a:pPr algn="ctr">
              <a:lnSpc>
                <a:spcPct val="80000"/>
              </a:lnSpc>
            </a:pPr>
            <a:r>
              <a:rPr lang="ru-RU" sz="1200" b="1" i="1" spc="110" dirty="0" smtClean="0">
                <a:latin typeface="+mj-lt"/>
                <a:ea typeface="Times New Roman" panose="02020603050405020304" pitchFamily="18" charset="0"/>
              </a:rPr>
              <a:t>Банк </a:t>
            </a:r>
            <a:r>
              <a:rPr lang="ru-RU" sz="1200" b="1" i="1" spc="110" dirty="0" err="1" smtClean="0">
                <a:latin typeface="+mj-lt"/>
                <a:ea typeface="Times New Roman" panose="02020603050405020304" pitchFamily="18" charset="0"/>
              </a:rPr>
              <a:t>получателя,БИК</a:t>
            </a:r>
            <a:r>
              <a:rPr lang="ru-RU" sz="1200" b="1" i="1" spc="110" dirty="0" smtClean="0">
                <a:latin typeface="+mj-lt"/>
                <a:ea typeface="Times New Roman" panose="02020603050405020304" pitchFamily="18" charset="0"/>
              </a:rPr>
              <a:t>,</a:t>
            </a:r>
          </a:p>
          <a:p>
            <a:pPr algn="ctr">
              <a:lnSpc>
                <a:spcPct val="80000"/>
              </a:lnSpc>
            </a:pPr>
            <a:r>
              <a:rPr lang="ru-RU" sz="1200" b="1" i="1" spc="110" dirty="0" err="1" smtClean="0">
                <a:latin typeface="+mj-lt"/>
                <a:ea typeface="Times New Roman" panose="02020603050405020304" pitchFamily="18" charset="0"/>
              </a:rPr>
              <a:t>корр</a:t>
            </a:r>
            <a:r>
              <a:rPr lang="ru-RU" sz="1200" b="1" i="1" spc="110" dirty="0" smtClean="0">
                <a:latin typeface="+mj-lt"/>
                <a:ea typeface="Times New Roman" panose="02020603050405020304" pitchFamily="18" charset="0"/>
              </a:rPr>
              <a:t> </a:t>
            </a:r>
            <a:r>
              <a:rPr lang="ru-RU" sz="1200" b="1" i="1" spc="110" dirty="0" err="1" smtClean="0">
                <a:latin typeface="+mj-lt"/>
                <a:ea typeface="Times New Roman" panose="02020603050405020304" pitchFamily="18" charset="0"/>
              </a:rPr>
              <a:t>счёт,ИНН,КПП</a:t>
            </a:r>
            <a:endParaRPr lang="ru-RU" sz="1200" b="1" i="1" spc="110" dirty="0" smtClean="0">
              <a:latin typeface="+mj-lt"/>
              <a:ea typeface="Times New Roman" panose="02020603050405020304" pitchFamily="18" charset="0"/>
            </a:endParaRPr>
          </a:p>
          <a:p>
            <a:pPr algn="ctr">
              <a:lnSpc>
                <a:spcPct val="80000"/>
              </a:lnSpc>
            </a:pPr>
            <a:r>
              <a:rPr lang="ru-RU" sz="1200" b="1" i="1" spc="110" dirty="0" err="1" smtClean="0">
                <a:latin typeface="+mj-lt"/>
                <a:ea typeface="Times New Roman" panose="02020603050405020304" pitchFamily="18" charset="0"/>
              </a:rPr>
              <a:t>получатель,счёт</a:t>
            </a:r>
            <a:r>
              <a:rPr lang="ru-RU" sz="1200" b="1" i="1" spc="110" dirty="0" smtClean="0">
                <a:latin typeface="+mj-lt"/>
                <a:ea typeface="Times New Roman" panose="02020603050405020304" pitchFamily="18" charset="0"/>
              </a:rPr>
              <a:t> получателя</a:t>
            </a:r>
            <a:endParaRPr lang="ru-RU" sz="1200" b="1" i="1" spc="110" dirty="0">
              <a:latin typeface="+mj-lt"/>
              <a:ea typeface="Times New Roman" panose="02020603050405020304" pitchFamily="18" charset="0"/>
            </a:endParaRPr>
          </a:p>
          <a:p>
            <a:pPr marR="0" lvl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0" i="0" u="none" strike="noStrike" kern="1200" cap="none" spc="-11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</p:txBody>
      </p:sp>
      <p:pic>
        <p:nvPicPr>
          <p:cNvPr id="41" name="Рисунок 4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61325" y="2062377"/>
            <a:ext cx="219075" cy="219075"/>
          </a:xfrm>
          <a:prstGeom prst="rect">
            <a:avLst/>
          </a:prstGeom>
        </p:spPr>
      </p:pic>
      <p:pic>
        <p:nvPicPr>
          <p:cNvPr id="42" name="Рисунок 4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61325" y="585359"/>
            <a:ext cx="219075" cy="219075"/>
          </a:xfrm>
          <a:prstGeom prst="rect">
            <a:avLst/>
          </a:prstGeom>
        </p:spPr>
      </p:pic>
      <p:pic>
        <p:nvPicPr>
          <p:cNvPr id="43" name="Рисунок 4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63200" y="3118165"/>
            <a:ext cx="219075" cy="219075"/>
          </a:xfrm>
          <a:prstGeom prst="rect">
            <a:avLst/>
          </a:prstGeom>
        </p:spPr>
      </p:pic>
      <p:pic>
        <p:nvPicPr>
          <p:cNvPr id="44" name="Рисунок 4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63200" y="3799500"/>
            <a:ext cx="219075" cy="219075"/>
          </a:xfrm>
          <a:prstGeom prst="rect">
            <a:avLst/>
          </a:prstGeom>
        </p:spPr>
      </p:pic>
      <p:pic>
        <p:nvPicPr>
          <p:cNvPr id="45" name="Рисунок 4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63200" y="4405122"/>
            <a:ext cx="219075" cy="219075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74283" y="2547356"/>
            <a:ext cx="219075" cy="219075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77207" y="5560886"/>
            <a:ext cx="200025" cy="200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0930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 hidden="1"/>
          <p:cNvSpPr txBox="1"/>
          <p:nvPr/>
        </p:nvSpPr>
        <p:spPr>
          <a:xfrm>
            <a:off x="7655062" y="1"/>
            <a:ext cx="2250937" cy="646331"/>
          </a:xfrm>
          <a:prstGeom prst="rect">
            <a:avLst/>
          </a:prstGeom>
          <a:solidFill>
            <a:schemeClr val="bg1">
              <a:alpha val="26000"/>
            </a:schemeClr>
          </a:solidFill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СОВЕРШЕННО СЕКРЕТНО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(п. 67 Перечня)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Экз. № __</a:t>
            </a:r>
          </a:p>
        </p:txBody>
      </p:sp>
      <p:sp>
        <p:nvSpPr>
          <p:cNvPr id="13" name="TextBox 12" hidden="1"/>
          <p:cNvSpPr txBox="1"/>
          <p:nvPr/>
        </p:nvSpPr>
        <p:spPr>
          <a:xfrm>
            <a:off x="8749424" y="6507287"/>
            <a:ext cx="10604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76250" indent="-134938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55675" indent="-271463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433513" indent="-407988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912938" indent="-544513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мб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148/17321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336423" y="-20049"/>
            <a:ext cx="2635205" cy="73507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lvl="0" algn="ctr" defTabSz="457200" rtl="0" eaLnBrk="1" fontAlgn="auto" latinLnBrk="0" hangingPunct="1">
              <a:lnSpc>
                <a:spcPct val="87000"/>
              </a:lnSpc>
              <a:buClrTx/>
              <a:buSzTx/>
              <a:buFontTx/>
              <a:buNone/>
              <a:tabLst/>
              <a:defRPr/>
            </a:pPr>
            <a:r>
              <a:rPr lang="ru-RU" sz="1400" b="1" noProof="0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Gadugi" panose="020B0502040204020203" pitchFamily="34" charset="0"/>
              </a:rPr>
              <a:t>ВАШЕГО БЛИЗКОГО РОДСТВЕННИКА ИЩУТ!</a:t>
            </a:r>
          </a:p>
          <a:p>
            <a:pPr marR="0" lvl="0" algn="ctr" defTabSz="457200" rtl="0" eaLnBrk="1" fontAlgn="auto" latinLnBrk="0" hangingPunct="1">
              <a:lnSpc>
                <a:spcPct val="87000"/>
              </a:lnSpc>
              <a:buClrTx/>
              <a:buSzTx/>
              <a:buFontTx/>
              <a:buNone/>
              <a:tabLst/>
              <a:defRPr/>
            </a:pPr>
            <a:r>
              <a:rPr lang="ru-RU" sz="1400" b="1" spc="-130" dirty="0" smtClean="0">
                <a:ea typeface="Times New Roman" panose="02020603050405020304" pitchFamily="18" charset="0"/>
              </a:rPr>
              <a:t>Целью розыска пропавшего </a:t>
            </a:r>
            <a:br>
              <a:rPr lang="ru-RU" sz="1400" b="1" spc="-130" dirty="0" smtClean="0">
                <a:ea typeface="Times New Roman" panose="02020603050405020304" pitchFamily="18" charset="0"/>
              </a:rPr>
            </a:br>
            <a:r>
              <a:rPr lang="ru-RU" sz="1400" b="1" spc="-130" dirty="0" smtClean="0">
                <a:ea typeface="Times New Roman" panose="02020603050405020304" pitchFamily="18" charset="0"/>
              </a:rPr>
              <a:t>без вести военнослужащего является </a:t>
            </a:r>
            <a:r>
              <a:rPr lang="ru-RU" sz="1400" b="1" spc="-13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установление судьбы </a:t>
            </a:r>
            <a:r>
              <a:rPr lang="ru-RU" sz="1400" b="1" spc="-130" dirty="0" smtClean="0">
                <a:ea typeface="Times New Roman" panose="02020603050405020304" pitchFamily="18" charset="0"/>
              </a:rPr>
              <a:t>или </a:t>
            </a:r>
            <a:r>
              <a:rPr lang="ru-RU" sz="1400" b="1" spc="-13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местонахождения</a:t>
            </a:r>
            <a:r>
              <a:rPr lang="ru-RU" sz="1400" b="1" spc="-130" dirty="0" smtClean="0">
                <a:ea typeface="Times New Roman" panose="02020603050405020304" pitchFamily="18" charset="0"/>
              </a:rPr>
              <a:t>  военнослужащего.</a:t>
            </a:r>
            <a:endParaRPr lang="ru-RU" sz="1400" b="1" spc="-130" noProof="0" dirty="0" smtClean="0">
              <a:ea typeface="Times New Roman" panose="02020603050405020304" pitchFamily="18" charset="0"/>
            </a:endParaRPr>
          </a:p>
          <a:p>
            <a:pPr marR="0" lvl="0" algn="ctr" defTabSz="457200" rtl="0" eaLnBrk="1" fontAlgn="auto" latinLnBrk="0" hangingPunct="1">
              <a:lnSpc>
                <a:spcPct val="87000"/>
              </a:lnSpc>
              <a:buClrTx/>
              <a:buSzTx/>
              <a:buFontTx/>
              <a:buNone/>
              <a:tabLst/>
              <a:defRPr/>
            </a:pPr>
            <a:r>
              <a:rPr lang="ru-RU" sz="1400" b="1" spc="-130" noProof="0" dirty="0" smtClean="0">
                <a:ea typeface="Times New Roman" panose="02020603050405020304" pitchFamily="18" charset="0"/>
              </a:rPr>
              <a:t> Пропавший без </a:t>
            </a:r>
            <a:br>
              <a:rPr lang="ru-RU" sz="1400" b="1" spc="-130" noProof="0" dirty="0" smtClean="0">
                <a:ea typeface="Times New Roman" panose="02020603050405020304" pitchFamily="18" charset="0"/>
              </a:rPr>
            </a:br>
            <a:r>
              <a:rPr lang="ru-RU" sz="1400" b="1" spc="-130" noProof="0" dirty="0" smtClean="0">
                <a:ea typeface="Times New Roman" panose="02020603050405020304" pitchFamily="18" charset="0"/>
              </a:rPr>
              <a:t>вести военнослужащий – военнослужащий, в отношении которого </a:t>
            </a:r>
            <a:r>
              <a:rPr lang="ru-RU" sz="1400" b="1" spc="-130" noProof="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отсутствует достоверная информация </a:t>
            </a:r>
            <a:r>
              <a:rPr lang="ru-RU" sz="1400" b="1" spc="-130" noProof="0" dirty="0" smtClean="0">
                <a:ea typeface="Times New Roman" panose="02020603050405020304" pitchFamily="18" charset="0"/>
              </a:rPr>
              <a:t>о его судьбе </a:t>
            </a:r>
            <a:br>
              <a:rPr lang="ru-RU" sz="1400" b="1" spc="-130" noProof="0" dirty="0" smtClean="0">
                <a:ea typeface="Times New Roman" panose="02020603050405020304" pitchFamily="18" charset="0"/>
              </a:rPr>
            </a:br>
            <a:r>
              <a:rPr lang="ru-RU" sz="1400" b="1" spc="-130" noProof="0" dirty="0" smtClean="0">
                <a:ea typeface="Times New Roman" panose="02020603050405020304" pitchFamily="18" charset="0"/>
              </a:rPr>
              <a:t>или месте нахождения, </a:t>
            </a:r>
            <a:br>
              <a:rPr lang="ru-RU" sz="1400" b="1" spc="-130" noProof="0" dirty="0" smtClean="0">
                <a:ea typeface="Times New Roman" panose="02020603050405020304" pitchFamily="18" charset="0"/>
              </a:rPr>
            </a:br>
            <a:r>
              <a:rPr lang="ru-RU" sz="1400" b="1" spc="-130" noProof="0" dirty="0" smtClean="0">
                <a:ea typeface="Times New Roman" panose="02020603050405020304" pitchFamily="18" charset="0"/>
              </a:rPr>
              <a:t>а также в действиях которого </a:t>
            </a:r>
            <a:br>
              <a:rPr lang="ru-RU" sz="1400" b="1" spc="-130" noProof="0" dirty="0" smtClean="0">
                <a:ea typeface="Times New Roman" panose="02020603050405020304" pitchFamily="18" charset="0"/>
              </a:rPr>
            </a:br>
            <a:r>
              <a:rPr lang="ru-RU" sz="1400" b="1" spc="-130" noProof="0" dirty="0" smtClean="0">
                <a:ea typeface="Times New Roman" panose="02020603050405020304" pitchFamily="18" charset="0"/>
              </a:rPr>
              <a:t>не предусматриваются признаки преступлений по статьям 337, 338 Уголовного кодекса Российской Федерации (ст. 337 – Самовольное оставление части или места службы, </a:t>
            </a:r>
            <a:endParaRPr lang="en-US" sz="1400" b="1" spc="-130" noProof="0" dirty="0" smtClean="0">
              <a:ea typeface="Times New Roman" panose="02020603050405020304" pitchFamily="18" charset="0"/>
            </a:endParaRPr>
          </a:p>
          <a:p>
            <a:pPr marR="0" lvl="0" algn="ctr" defTabSz="457200" rtl="0" eaLnBrk="1" fontAlgn="auto" latinLnBrk="0" hangingPunct="1">
              <a:lnSpc>
                <a:spcPct val="87000"/>
              </a:lnSpc>
              <a:buClrTx/>
              <a:buSzTx/>
              <a:buFontTx/>
              <a:buNone/>
              <a:tabLst/>
              <a:defRPr/>
            </a:pPr>
            <a:r>
              <a:rPr lang="ru-RU" sz="1400" b="1" spc="-130" noProof="0" dirty="0" smtClean="0">
                <a:ea typeface="Times New Roman" panose="02020603050405020304" pitchFamily="18" charset="0"/>
              </a:rPr>
              <a:t>ст. 338 - Дезертирство).</a:t>
            </a:r>
          </a:p>
          <a:p>
            <a:pPr marR="0" lvl="0" algn="ctr" defTabSz="457200" rtl="0" eaLnBrk="1" fontAlgn="auto" latinLnBrk="0" hangingPunct="1">
              <a:lnSpc>
                <a:spcPct val="87000"/>
              </a:lnSpc>
              <a:buClrTx/>
              <a:buSzTx/>
              <a:buFontTx/>
              <a:buNone/>
              <a:tabLst/>
              <a:defRPr/>
            </a:pPr>
            <a:r>
              <a:rPr lang="ru-RU" sz="1400" b="1" spc="-130" dirty="0" smtClean="0">
                <a:ea typeface="Times New Roman" panose="02020603050405020304" pitchFamily="18" charset="0"/>
              </a:rPr>
              <a:t>           </a:t>
            </a:r>
            <a:r>
              <a:rPr lang="en-US" sz="1400" b="1" spc="-130" dirty="0" smtClean="0">
                <a:ea typeface="Times New Roman" panose="02020603050405020304" pitchFamily="18" charset="0"/>
              </a:rPr>
              <a:t>    </a:t>
            </a:r>
            <a:r>
              <a:rPr lang="ru-RU" sz="1400" b="1" spc="-130" dirty="0" smtClean="0">
                <a:ea typeface="Times New Roman" panose="02020603050405020304" pitchFamily="18" charset="0"/>
              </a:rPr>
              <a:t>Военный комиссариат  </a:t>
            </a:r>
            <a:r>
              <a:rPr lang="ru-RU" sz="1400" b="1" spc="-13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обязан</a:t>
            </a:r>
            <a:r>
              <a:rPr lang="ru-RU" sz="1400" b="1" spc="-130" dirty="0" smtClean="0">
                <a:ea typeface="Times New Roman" panose="02020603050405020304" pitchFamily="18" charset="0"/>
              </a:rPr>
              <a:t> Вас </a:t>
            </a:r>
            <a:r>
              <a:rPr lang="ru-RU" sz="1400" b="1" spc="-13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информировать</a:t>
            </a:r>
            <a:r>
              <a:rPr lang="ru-RU" sz="1400" b="1" spc="-130" dirty="0" smtClean="0">
                <a:ea typeface="Times New Roman" panose="02020603050405020304" pitchFamily="18" charset="0"/>
              </a:rPr>
              <a:t> один раз </a:t>
            </a:r>
            <a:br>
              <a:rPr lang="ru-RU" sz="1400" b="1" spc="-130" dirty="0" smtClean="0">
                <a:ea typeface="Times New Roman" panose="02020603050405020304" pitchFamily="18" charset="0"/>
              </a:rPr>
            </a:br>
            <a:r>
              <a:rPr lang="ru-RU" sz="1400" b="1" spc="-130" dirty="0" smtClean="0">
                <a:ea typeface="Times New Roman" panose="02020603050405020304" pitchFamily="18" charset="0"/>
              </a:rPr>
              <a:t>в 10 суток о состоянии статуса военнослужащего, а при изменении статуса – </a:t>
            </a:r>
            <a:r>
              <a:rPr lang="ru-RU" sz="1400" b="1" spc="-13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немедленно</a:t>
            </a:r>
            <a:r>
              <a:rPr lang="ru-RU" sz="1400" b="1" spc="-130" dirty="0" smtClean="0">
                <a:ea typeface="Times New Roman" panose="02020603050405020304" pitchFamily="18" charset="0"/>
              </a:rPr>
              <a:t>! </a:t>
            </a:r>
            <a:endParaRPr lang="en-US" sz="1400" b="1" spc="-130" dirty="0" smtClean="0">
              <a:ea typeface="Times New Roman" panose="02020603050405020304" pitchFamily="18" charset="0"/>
            </a:endParaRPr>
          </a:p>
          <a:p>
            <a:pPr marR="0" lvl="0" algn="ctr" defTabSz="457200" rtl="0" eaLnBrk="1" fontAlgn="auto" latinLnBrk="0" hangingPunct="1">
              <a:lnSpc>
                <a:spcPct val="87000"/>
              </a:lnSpc>
              <a:buClrTx/>
              <a:buSzTx/>
              <a:buFontTx/>
              <a:buNone/>
              <a:tabLst/>
              <a:defRPr/>
            </a:pPr>
            <a:r>
              <a:rPr lang="ru-RU" sz="1000" spc="-130" dirty="0" smtClean="0">
                <a:ea typeface="Times New Roman" panose="02020603050405020304" pitchFamily="18" charset="0"/>
              </a:rPr>
              <a:t>(</a:t>
            </a:r>
            <a:r>
              <a:rPr lang="ru-RU" sz="1000" spc="-110" dirty="0" smtClean="0">
                <a:ea typeface="Times New Roman" panose="02020603050405020304" pitchFamily="18" charset="0"/>
              </a:rPr>
              <a:t>Если данная информация Вам не нужна, сообщите </a:t>
            </a:r>
            <a:endParaRPr lang="en-US" sz="1000" spc="-110" dirty="0" smtClean="0">
              <a:ea typeface="Times New Roman" panose="02020603050405020304" pitchFamily="18" charset="0"/>
            </a:endParaRPr>
          </a:p>
          <a:p>
            <a:pPr marR="0" lvl="0" algn="ctr" defTabSz="457200" rtl="0" eaLnBrk="1" fontAlgn="auto" latinLnBrk="0" hangingPunct="1">
              <a:lnSpc>
                <a:spcPct val="87000"/>
              </a:lnSpc>
              <a:buClrTx/>
              <a:buSzTx/>
              <a:buFontTx/>
              <a:buNone/>
              <a:tabLst/>
              <a:defRPr/>
            </a:pPr>
            <a:r>
              <a:rPr lang="ru-RU" sz="1000" spc="-110" dirty="0" smtClean="0">
                <a:ea typeface="Times New Roman" panose="02020603050405020304" pitchFamily="18" charset="0"/>
              </a:rPr>
              <a:t> об этом в военный комиссариат).</a:t>
            </a:r>
          </a:p>
          <a:p>
            <a:pPr lvl="0" algn="ctr">
              <a:lnSpc>
                <a:spcPct val="87000"/>
              </a:lnSpc>
              <a:defRPr/>
            </a:pPr>
            <a:r>
              <a:rPr lang="ru-RU" sz="1400" b="1" spc="-130" dirty="0" smtClean="0">
                <a:ea typeface="Times New Roman" panose="02020603050405020304" pitchFamily="18" charset="0"/>
              </a:rPr>
              <a:t>  Если Вам стало известно, </a:t>
            </a:r>
            <a:br>
              <a:rPr lang="ru-RU" sz="1400" b="1" spc="-130" dirty="0" smtClean="0">
                <a:ea typeface="Times New Roman" panose="02020603050405020304" pitchFamily="18" charset="0"/>
              </a:rPr>
            </a:br>
            <a:r>
              <a:rPr lang="ru-RU" sz="1400" b="1" spc="-130" dirty="0" smtClean="0">
                <a:ea typeface="Times New Roman" panose="02020603050405020304" pitchFamily="18" charset="0"/>
              </a:rPr>
              <a:t>что военнослужащий в плену, – сразу сообщите об этом в военный комиссариат (</a:t>
            </a:r>
            <a:r>
              <a:rPr lang="ru-RU" sz="1400" spc="-130" dirty="0" smtClean="0">
                <a:ea typeface="Times New Roman" panose="02020603050405020304" pitchFamily="18" charset="0"/>
              </a:rPr>
              <a:t>фото, видеосюжет, письмо из Международного Комитета Красного Креста  с приложением диска</a:t>
            </a:r>
            <a:r>
              <a:rPr lang="ru-RU" sz="1400" b="1" spc="-130" dirty="0" smtClean="0">
                <a:ea typeface="Times New Roman" panose="02020603050405020304" pitchFamily="18" charset="0"/>
              </a:rPr>
              <a:t>)!</a:t>
            </a:r>
            <a:r>
              <a:rPr lang="ru-RU" sz="1400" spc="-130" dirty="0" smtClean="0">
                <a:ea typeface="Times New Roman" panose="02020603050405020304" pitchFamily="18" charset="0"/>
              </a:rPr>
              <a:t> Военный комиссариат направит обращение </a:t>
            </a:r>
            <a:r>
              <a:rPr lang="ru-RU" sz="1400" spc="-130" dirty="0">
                <a:ea typeface="Times New Roman" panose="02020603050405020304" pitchFamily="18" charset="0"/>
              </a:rPr>
              <a:t>в воинскую часть </a:t>
            </a:r>
            <a:r>
              <a:rPr lang="ru-RU" sz="1400" spc="-130" dirty="0" smtClean="0">
                <a:ea typeface="Times New Roman" panose="02020603050405020304" pitchFamily="18" charset="0"/>
              </a:rPr>
              <a:t> об изменении статуса военнослужащего </a:t>
            </a:r>
            <a:br>
              <a:rPr lang="ru-RU" sz="1400" spc="-130" dirty="0" smtClean="0">
                <a:ea typeface="Times New Roman" panose="02020603050405020304" pitchFamily="18" charset="0"/>
              </a:rPr>
            </a:br>
            <a:r>
              <a:rPr lang="ru-RU" sz="1400" spc="-130" dirty="0" smtClean="0">
                <a:ea typeface="Times New Roman" panose="02020603050405020304" pitchFamily="18" charset="0"/>
              </a:rPr>
              <a:t>и проинформирует  Вас о принятом командиром воинской части решении. </a:t>
            </a:r>
            <a:r>
              <a:rPr lang="ru-RU" sz="1400" b="1" spc="-130" dirty="0" smtClean="0">
                <a:ea typeface="Times New Roman" panose="02020603050405020304" pitchFamily="18" charset="0"/>
              </a:rPr>
              <a:t>  </a:t>
            </a:r>
          </a:p>
          <a:p>
            <a:pPr marR="0" lvl="0" indent="449263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400" b="1" spc="-110" noProof="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R="0" lvl="0" indent="449263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1" i="0" u="none" strike="noStrike" kern="1200" cap="none" spc="-40" normalizeH="0" noProof="0" dirty="0" smtClean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34" name="Рисунок 3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933" y="12592"/>
            <a:ext cx="200025" cy="200025"/>
          </a:xfrm>
          <a:prstGeom prst="rect">
            <a:avLst/>
          </a:prstGeom>
        </p:spPr>
      </p:pic>
      <p:pic>
        <p:nvPicPr>
          <p:cNvPr id="35" name="Рисунок 3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934" y="1107950"/>
            <a:ext cx="200025" cy="200025"/>
          </a:xfrm>
          <a:prstGeom prst="rect">
            <a:avLst/>
          </a:prstGeom>
        </p:spPr>
      </p:pic>
      <p:grpSp>
        <p:nvGrpSpPr>
          <p:cNvPr id="3" name="Группа 2"/>
          <p:cNvGrpSpPr/>
          <p:nvPr/>
        </p:nvGrpSpPr>
        <p:grpSpPr>
          <a:xfrm>
            <a:off x="442434" y="3518908"/>
            <a:ext cx="276941" cy="200025"/>
            <a:chOff x="442434" y="3518908"/>
            <a:chExt cx="276941" cy="200025"/>
          </a:xfrm>
        </p:grpSpPr>
        <p:pic>
          <p:nvPicPr>
            <p:cNvPr id="36" name="Рисунок 3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42434" y="3518908"/>
              <a:ext cx="200025" cy="200025"/>
            </a:xfrm>
            <a:prstGeom prst="rect">
              <a:avLst/>
            </a:prstGeom>
          </p:spPr>
        </p:pic>
        <p:sp>
          <p:nvSpPr>
            <p:cNvPr id="38" name="Шеврон 37"/>
            <p:cNvSpPr/>
            <p:nvPr/>
          </p:nvSpPr>
          <p:spPr>
            <a:xfrm>
              <a:off x="673656" y="3576763"/>
              <a:ext cx="45719" cy="95367"/>
            </a:xfrm>
            <a:prstGeom prst="chevron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</p:grpSp>
      <p:pic>
        <p:nvPicPr>
          <p:cNvPr id="39" name="Рисунок 3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815" y="4714681"/>
            <a:ext cx="200025" cy="200025"/>
          </a:xfrm>
          <a:prstGeom prst="rect">
            <a:avLst/>
          </a:prstGeom>
        </p:spPr>
      </p:pic>
      <p:sp>
        <p:nvSpPr>
          <p:cNvPr id="40" name="Шеврон 39"/>
          <p:cNvSpPr/>
          <p:nvPr/>
        </p:nvSpPr>
        <p:spPr>
          <a:xfrm>
            <a:off x="696830" y="4772536"/>
            <a:ext cx="45719" cy="95367"/>
          </a:xfrm>
          <a:prstGeom prst="chevron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0929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8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Матовое стекло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14529</TotalTime>
  <Words>900</Words>
  <Application>Microsoft Office PowerPoint</Application>
  <PresentationFormat>Лист A4 (210x297 мм)</PresentationFormat>
  <Paragraphs>103</Paragraphs>
  <Slides>4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11" baseType="lpstr">
      <vt:lpstr>Arial</vt:lpstr>
      <vt:lpstr>Calibri</vt:lpstr>
      <vt:lpstr>Calibri Light</vt:lpstr>
      <vt:lpstr>Gadugi</vt:lpstr>
      <vt:lpstr>Georgia</vt:lpstr>
      <vt:lpstr>Times New Roman</vt:lpstr>
      <vt:lpstr>8_Тема Office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Иванов Роман Андреевич</dc:creator>
  <cp:lastModifiedBy>Соседков Алексей Александрович</cp:lastModifiedBy>
  <cp:revision>590</cp:revision>
  <cp:lastPrinted>2026-02-25T14:59:49Z</cp:lastPrinted>
  <dcterms:created xsi:type="dcterms:W3CDTF">2022-09-01T06:20:07Z</dcterms:created>
  <dcterms:modified xsi:type="dcterms:W3CDTF">2026-05-25T10:31:55Z</dcterms:modified>
</cp:coreProperties>
</file>