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442" r:id="rId2"/>
    <p:sldId id="441" r:id="rId3"/>
    <p:sldId id="435" r:id="rId4"/>
    <p:sldId id="444" r:id="rId5"/>
    <p:sldId id="437" r:id="rId6"/>
    <p:sldId id="419" r:id="rId7"/>
    <p:sldId id="438" r:id="rId8"/>
    <p:sldId id="439" r:id="rId9"/>
    <p:sldId id="440" r:id="rId10"/>
  </p:sldIdLst>
  <p:sldSz cx="9144000" cy="6858000" type="screen4x3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Автор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9" autoAdjust="0"/>
    <p:restoredTop sz="91525" autoAdjust="0"/>
  </p:normalViewPr>
  <p:slideViewPr>
    <p:cSldViewPr>
      <p:cViewPr varScale="1">
        <p:scale>
          <a:sx n="116" d="100"/>
          <a:sy n="116" d="100"/>
        </p:scale>
        <p:origin x="1392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6" y="1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0DF8B3-D2A6-4029-8551-6F645CF0C0FB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3" y="9377317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6" y="9377317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3D0601-AFE0-4BAC-BF63-81477F7D3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0035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6FA54-480F-4C7C-98E9-9C80A15FD83F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6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377317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377317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77682-450E-4B59-B160-387FB7C22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575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5194300"/>
            <a:ext cx="7467600" cy="914400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686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6032503"/>
            <a:ext cx="6400800" cy="7493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4591"/>
            <a:ext cx="2133600" cy="476250"/>
          </a:xfrm>
        </p:spPr>
        <p:txBody>
          <a:bodyPr/>
          <a:lstStyle>
            <a:lvl1pPr>
              <a:spcBef>
                <a:spcPct val="0"/>
              </a:spcBef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4591"/>
            <a:ext cx="2895600" cy="476250"/>
          </a:xfrm>
        </p:spPr>
        <p:txBody>
          <a:bodyPr/>
          <a:lstStyle>
            <a:lvl1pPr>
              <a:spcBef>
                <a:spcPct val="0"/>
              </a:spcBef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02344" y="6381750"/>
            <a:ext cx="2133600" cy="476250"/>
          </a:xfrm>
        </p:spPr>
        <p:txBody>
          <a:bodyPr/>
          <a:lstStyle>
            <a:lvl1pPr>
              <a:spcBef>
                <a:spcPct val="0"/>
              </a:spcBef>
              <a:defRPr>
                <a:solidFill>
                  <a:schemeClr val="accent6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A6530E7F-B98F-4D23-9AC4-795F64B5D216}" type="slidenum">
              <a:rPr lang="ru-RU" smtClean="0">
                <a:solidFill>
                  <a:srgbClr val="6488A2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6488A2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001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041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72BBC-03A0-4D75-AF8A-2A8E9586E16E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058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1981200" cy="5867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7912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0E7B8-82EA-4F05-B19F-32E988EB7FC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743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F39A54A-8AF9-424C-AF4A-DC1A6AE2EFF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59772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00100" cy="762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05800" y="6309320"/>
            <a:ext cx="1905000" cy="457200"/>
          </a:xfrm>
          <a:ln/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pPr>
              <a:defRPr/>
            </a:pPr>
            <a:fld id="{39D57379-E865-4F5D-8D4E-D7548E962617}" type="slidenum">
              <a:rPr lang="ru-RU" smtClean="0">
                <a:solidFill>
                  <a:srgbClr val="6488A2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6488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032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00100" cy="762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  <a:ln/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pPr>
              <a:defRPr/>
            </a:pPr>
            <a:fld id="{C7064BBB-9A69-4B42-B621-249E6C25DAC0}" type="slidenum">
              <a:rPr lang="ru-RU" smtClean="0">
                <a:solidFill>
                  <a:srgbClr val="6488A2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6488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082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00100" cy="762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447800"/>
            <a:ext cx="38862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24400" y="1447800"/>
            <a:ext cx="38862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11D4E-333E-4544-B658-54E2C8DDD767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646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00100" cy="762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120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12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6296" y="6356176"/>
            <a:ext cx="1905000" cy="4572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ru-RU" smtClean="0">
                <a:solidFill>
                  <a:schemeClr val="accent6"/>
                </a:solidFill>
              </a:defRPr>
            </a:lvl1pPr>
          </a:lstStyle>
          <a:p>
            <a:fld id="{EFA04478-9990-4BC4-93A2-A5ED212C7F53}" type="slidenum">
              <a:rPr>
                <a:solidFill>
                  <a:srgbClr val="6488A2"/>
                </a:solidFill>
              </a:rPr>
              <a:pPr/>
              <a:t>‹#›</a:t>
            </a:fld>
            <a:endParaRPr>
              <a:solidFill>
                <a:srgbClr val="6488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911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00100" cy="762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FB5BCB-8E75-45E2-A172-BC9007EDE40A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574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00100" cy="762000"/>
          </a:xfrm>
          <a:prstGeom prst="rect">
            <a:avLst/>
          </a:prstGeom>
        </p:spPr>
      </p:pic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44C7F-9D16-4D60-B417-2C03975279AA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884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635F9-2357-4B49-B7B4-CEB57CBD461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407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520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95924E-99D3-4A15-BF25-7E0F97C7430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022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Заголовок</a:t>
            </a:r>
          </a:p>
        </p:txBody>
      </p:sp>
      <p:sp>
        <p:nvSpPr>
          <p:cNvPr id="367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47800"/>
            <a:ext cx="7924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676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1" y="6172200"/>
            <a:ext cx="154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67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38400" y="6172200"/>
            <a:ext cx="408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676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13800" y="6375616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Tahoma" pitchFamily="34" charset="0"/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fld id="{44EA23B2-0CE2-4EFB-A268-6791F835B8E9}" type="slidenum">
              <a:rPr lang="ru-RU">
                <a:solidFill>
                  <a:srgbClr val="FFFFFF"/>
                </a:solidFill>
              </a:rPr>
              <a:pPr eaLnBrk="0" fontAlgn="base" hangingPunct="0"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28402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438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895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352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10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pravo.samregion.ru/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653515"/>
            <a:ext cx="8208912" cy="2808312"/>
          </a:xfrm>
        </p:spPr>
        <p:txBody>
          <a:bodyPr anchor="ctr" anchorCtr="1">
            <a:no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«Об изменении оснований и условий присвоения звания «Ветеран труда Самарской области»          в связи с принятием Закона Самарской области № 116-ГД от 13.11.2019 «О внесении изменений     в Закон Самарской области «О ветеранах труда Самарской области»</a:t>
            </a:r>
            <a:endParaRPr lang="ru-RU" sz="2800" b="1" kern="1200" dirty="0">
              <a:ln w="1905"/>
              <a:solidFill>
                <a:srgbClr val="FF0000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16632"/>
            <a:ext cx="1008112" cy="1077360"/>
          </a:xfrm>
          <a:prstGeom prst="rect">
            <a:avLst/>
          </a:prstGeom>
          <a:ln>
            <a:noFill/>
          </a:ln>
          <a:effectLst>
            <a:glow rad="25400">
              <a:schemeClr val="bg1"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403648" y="188640"/>
            <a:ext cx="6408712" cy="75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9pPr>
          </a:lstStyle>
          <a:p>
            <a:pPr algn="ctr">
              <a:defRPr/>
            </a:pPr>
            <a:r>
              <a:rPr lang="ru-RU" sz="2400" b="1" dirty="0">
                <a:ln w="1905"/>
                <a:solidFill>
                  <a:srgbClr val="0070C0"/>
                </a:solidFill>
                <a:effectLst/>
                <a:latin typeface="Times New Roman" pitchFamily="18" charset="0"/>
                <a:ea typeface="+mn-ea"/>
                <a:cs typeface="+mn-cs"/>
              </a:rPr>
              <a:t>Министерство </a:t>
            </a:r>
            <a:r>
              <a:rPr lang="ru-RU" sz="2400" b="1" dirty="0" smtClean="0">
                <a:ln w="1905"/>
                <a:solidFill>
                  <a:srgbClr val="0070C0"/>
                </a:solidFill>
                <a:effectLst/>
                <a:latin typeface="Times New Roman" pitchFamily="18" charset="0"/>
                <a:ea typeface="+mn-ea"/>
                <a:cs typeface="+mn-cs"/>
              </a:rPr>
              <a:t>социально-демографической </a:t>
            </a:r>
            <a:br>
              <a:rPr lang="ru-RU" sz="2400" b="1" dirty="0" smtClean="0">
                <a:ln w="1905"/>
                <a:solidFill>
                  <a:srgbClr val="0070C0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ru-RU" sz="2400" b="1" dirty="0" smtClean="0">
                <a:ln w="1905"/>
                <a:solidFill>
                  <a:srgbClr val="0070C0"/>
                </a:solidFill>
                <a:effectLst/>
                <a:latin typeface="Times New Roman" pitchFamily="18" charset="0"/>
                <a:ea typeface="+mn-ea"/>
                <a:cs typeface="+mn-cs"/>
              </a:rPr>
              <a:t>и </a:t>
            </a:r>
            <a:r>
              <a:rPr lang="ru-RU" sz="2400" b="1" dirty="0">
                <a:ln w="1905"/>
                <a:solidFill>
                  <a:srgbClr val="0070C0"/>
                </a:solidFill>
                <a:effectLst/>
                <a:latin typeface="Times New Roman" pitchFamily="18" charset="0"/>
                <a:ea typeface="+mn-ea"/>
                <a:cs typeface="+mn-cs"/>
              </a:rPr>
              <a:t>семейной политики Самарской области </a:t>
            </a:r>
            <a:endParaRPr lang="ru-RU" sz="2400" b="1" kern="1200" dirty="0">
              <a:ln w="1905"/>
              <a:solidFill>
                <a:srgbClr val="0070C0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430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54771"/>
            <a:ext cx="8229600" cy="573267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Самарской области № 116-ГД от 13.11.2019 «О внесении изменений                              в Закон Самарской области «О ветеранах труда Самарской области»</a:t>
            </a: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A54A-8AF9-424C-AF4A-DC1A6AE2EFFC}" type="slidenum">
              <a:rPr lang="ru-RU" altLang="en-US" smtClean="0"/>
              <a:pPr/>
              <a:t>2</a:t>
            </a:fld>
            <a:endParaRPr lang="ru-RU" altLang="en-US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531" y="1124744"/>
            <a:ext cx="2238095" cy="31523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7579" y="1511919"/>
            <a:ext cx="2247619" cy="31523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9150" y="1965062"/>
            <a:ext cx="2209524" cy="31047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2311" y="2394941"/>
            <a:ext cx="2276190" cy="319047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57514" y="5844174"/>
            <a:ext cx="8471378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</a:rPr>
              <a:t>Закон Самарской области № 116-ГД от 13.11.2019 года официально опубликован на сайте Правительства Самарской области (</a:t>
            </a:r>
            <a:r>
              <a:rPr lang="en-US" sz="1100" b="1" u="sng" dirty="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  <a:hlinkClick r:id="rId6"/>
              </a:rPr>
              <a:t>www</a:t>
            </a:r>
            <a:r>
              <a:rPr lang="ru-RU" sz="1100" b="1" u="sng" dirty="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  <a:hlinkClick r:id="rId6"/>
              </a:rPr>
              <a:t>.</a:t>
            </a:r>
            <a:r>
              <a:rPr lang="en-US" sz="11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  <a:hlinkClick r:id="rId6"/>
              </a:rPr>
              <a:t>pravo</a:t>
            </a:r>
            <a:r>
              <a:rPr lang="ru-RU" sz="1100" b="1" u="sng" dirty="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  <a:hlinkClick r:id="rId6"/>
              </a:rPr>
              <a:t>.</a:t>
            </a:r>
            <a:r>
              <a:rPr lang="en-US" sz="11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  <a:hlinkClick r:id="rId6"/>
              </a:rPr>
              <a:t>samregion</a:t>
            </a:r>
            <a:r>
              <a:rPr lang="ru-RU" sz="1100" b="1" u="sng" dirty="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  <a:hlinkClick r:id="rId6"/>
              </a:rPr>
              <a:t>.</a:t>
            </a:r>
            <a:r>
              <a:rPr lang="en-US" sz="11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  <a:hlinkClick r:id="rId6"/>
              </a:rPr>
              <a:t>ru</a:t>
            </a: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</a:rPr>
              <a:t>) 14 ноября 2019 года (регистрационный номер извещения (опубликования) – № 21411191963) </a:t>
            </a:r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</a:rPr>
              <a:t>     и </a:t>
            </a: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</a:rPr>
              <a:t>вступает в силу по истечении десяти дней со дня официального </a:t>
            </a:r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</a:rPr>
              <a:t>опубликования </a:t>
            </a: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</a:rPr>
              <a:t>– </a:t>
            </a:r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</a:rPr>
              <a:t>с </a:t>
            </a: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</a:rPr>
              <a:t>24 </a:t>
            </a:r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</a:rPr>
              <a:t>ноября 2019 года</a:t>
            </a:r>
            <a:endParaRPr lang="ru-RU" sz="11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463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08" y="510670"/>
            <a:ext cx="8229600" cy="414883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наград Самарской области, </a:t>
            </a:r>
            <a:b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вводимых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присвоения звания «Ветеран труда Самарской области»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 к трудовому стажу на территории Самарской области </a:t>
            </a:r>
            <a:b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40 лет для мужчин и 35 лет для женщин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A54A-8AF9-424C-AF4A-DC1A6AE2EFFC}" type="slidenum">
              <a:rPr lang="ru-RU" altLang="en-US" smtClean="0"/>
              <a:pPr/>
              <a:t>3</a:t>
            </a:fld>
            <a:endParaRPr lang="ru-RU" alt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622268" y="1556792"/>
            <a:ext cx="8075240" cy="4582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40000"/>
              </a:lnSpc>
              <a:buFont typeface="+mj-lt"/>
              <a:buAutoNum type="arabicParenR"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Губернская премия;</a:t>
            </a:r>
            <a:endParaRPr lang="ru-RU" sz="1400" b="1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40000"/>
              </a:lnSpc>
              <a:buFont typeface="+mj-lt"/>
              <a:buAutoNum type="arabicParenR"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почетный знак Трудовой Славы;</a:t>
            </a:r>
            <a:endParaRPr lang="ru-RU" sz="1400" b="1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40000"/>
              </a:lnSpc>
              <a:buFont typeface="+mj-lt"/>
              <a:buAutoNum type="arabicParenR"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почетное звание Самарской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области (категории «народный» и «заслуженный»);</a:t>
            </a:r>
            <a:endParaRPr lang="ru-RU" sz="1400" b="1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40000"/>
              </a:lnSpc>
              <a:buFont typeface="+mj-lt"/>
              <a:buAutoNum type="arabicParenR"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Почетная грамота Самарской Губернской Думы;</a:t>
            </a:r>
            <a:endParaRPr lang="ru-RU" sz="1400" b="1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40000"/>
              </a:lnSpc>
              <a:buFont typeface="+mj-lt"/>
              <a:buAutoNum type="arabicParenR"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Почетный знак Самарской Губернской Думы «За служение закону»;</a:t>
            </a:r>
            <a:endParaRPr lang="ru-RU" sz="1400" b="1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40000"/>
              </a:lnSpc>
              <a:buFont typeface="+mj-lt"/>
              <a:buAutoNum type="arabicParenR"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почетный знак Губернатора Самарской области «За вклад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в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укрепление дружбы народов»;</a:t>
            </a:r>
            <a:endParaRPr lang="ru-RU" sz="1400" b="1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40000"/>
              </a:lnSpc>
              <a:buFont typeface="+mj-lt"/>
              <a:buAutoNum type="arabicParenR"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почетный знак Губернатора Самарской области «За развитие профсоюзного движения в Самарской области»;</a:t>
            </a:r>
            <a:endParaRPr lang="ru-RU" sz="1400" b="1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40000"/>
              </a:lnSpc>
              <a:buFont typeface="+mj-lt"/>
              <a:buAutoNum type="arabicParenR"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почетный знак Губернатора Самарской области «За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заслуги в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развитии ветеранского движения»;</a:t>
            </a:r>
            <a:endParaRPr lang="ru-RU" sz="1400" b="1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40000"/>
              </a:lnSpc>
              <a:buFont typeface="+mj-lt"/>
              <a:buAutoNum type="arabicParenR"/>
            </a:pPr>
            <a:r>
              <a:rPr lang="ru-RU" sz="1400" b="1" dirty="0">
                <a:solidFill>
                  <a:srgbClr val="003366"/>
                </a:solidFill>
                <a:latin typeface="Times New Roman" panose="02020603050405020304" pitchFamily="18" charset="0"/>
              </a:rPr>
              <a:t>почетный знак Губернатора Самарской области «За заслуги </a:t>
            </a:r>
            <a:r>
              <a:rPr lang="ru-RU" sz="1400" b="1" dirty="0" smtClean="0">
                <a:solidFill>
                  <a:srgbClr val="003366"/>
                </a:solidFill>
                <a:latin typeface="Times New Roman" panose="02020603050405020304" pitchFamily="18" charset="0"/>
              </a:rPr>
              <a:t>в наставничестве»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;</a:t>
            </a:r>
            <a:endParaRPr lang="ru-RU" sz="1400" b="1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40000"/>
              </a:lnSpc>
              <a:buFont typeface="+mj-lt"/>
              <a:buAutoNum type="arabicParenR"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диплом Самарской Губернской Думы;</a:t>
            </a:r>
            <a:endParaRPr lang="ru-RU" sz="1400" b="1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40000"/>
              </a:lnSpc>
              <a:buFont typeface="+mj-lt"/>
              <a:buAutoNum type="arabicParenR"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Благодарность Самарской Губернской Думы;</a:t>
            </a:r>
            <a:endParaRPr lang="ru-RU" sz="1400" b="1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40000"/>
              </a:lnSpc>
              <a:buFont typeface="+mj-lt"/>
              <a:buAutoNum type="arabicParenR"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Почетная грамота Губернатора Самарской области;</a:t>
            </a:r>
            <a:endParaRPr lang="ru-RU" sz="1400" b="1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40000"/>
              </a:lnSpc>
              <a:buFont typeface="+mj-lt"/>
              <a:buAutoNum type="arabicParenR"/>
              <a:tabLst>
                <a:tab pos="450215" algn="l"/>
                <a:tab pos="810260" algn="l"/>
              </a:tabLst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Благодарность Губернатора Самарской области.</a:t>
            </a:r>
            <a:endParaRPr lang="ru-RU" sz="1400" b="1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16567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486891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Почетные звания Самарской области категории «народный» и «заслуженный»</a:t>
            </a:r>
            <a:b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Самарской области №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61-ГД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09.10.2001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наградах в Самарской области»)</a:t>
            </a:r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A54A-8AF9-424C-AF4A-DC1A6AE2EFFC}" type="slidenum">
              <a:rPr lang="ru-RU" altLang="en-US" smtClean="0"/>
              <a:pPr/>
              <a:t>4</a:t>
            </a:fld>
            <a:endParaRPr lang="ru-RU" altLang="en-US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800188669"/>
              </p:ext>
            </p:extLst>
          </p:nvPr>
        </p:nvGraphicFramePr>
        <p:xfrm>
          <a:off x="395536" y="1193018"/>
          <a:ext cx="8445624" cy="5404334"/>
        </p:xfrm>
        <a:graphic>
          <a:graphicData uri="http://schemas.openxmlformats.org/drawingml/2006/table">
            <a:tbl>
              <a:tblPr firstRow="1" firstCol="1" bandRow="1"/>
              <a:tblGrid>
                <a:gridCol w="4222812"/>
                <a:gridCol w="4222812"/>
              </a:tblGrid>
              <a:tr h="5404334">
                <a:tc>
                  <a:txBody>
                    <a:bodyPr/>
                    <a:lstStyle/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Народный артист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Народный врач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Народный учитель Самарской </a:t>
                      </a:r>
                      <a:r>
                        <a:rPr lang="ru-RU" sz="1100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области</a:t>
                      </a:r>
                      <a:endParaRPr lang="ru-RU" sz="1100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артист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архитектор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ветеринарный работник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деятель науки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изобретатель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предприниматель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работник авиационно-космического комплекса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работник высшего профессионального образования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работник дорожного хозяйства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работник жилищно-коммунального хозяйства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работник здравоохранения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работник культуры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работник лесного хозяйства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работник нефтяной промышленности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работник образования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работник органов государственной власти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работник органов местного самоуправления Самарской области;</a:t>
                      </a:r>
                    </a:p>
                    <a:p>
                      <a:pPr marL="0" marR="0" indent="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работник отрасли связи и информатизации Самарской области;</a:t>
                      </a:r>
                      <a:endParaRPr lang="ru-RU" sz="1100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56" marR="5535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</a:t>
                      </a: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работник охотничьего хозяйства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работник пожарной охраны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работник правоохранительных органов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работник промышленности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работник сельского хозяйства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работник социальной защиты населения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работник средств массовой информации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работник торговли и сферы услуг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работник транспортного комплекса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работник физической культуры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работник химической промышленности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работник энергетического комплекса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рационализатор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строитель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спасатель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учитель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эколог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экономист Самарской области;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Заслуженный юрист Самарской </a:t>
                      </a:r>
                      <a:r>
                        <a:rPr lang="ru-RU" sz="1100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области</a:t>
                      </a:r>
                      <a:endParaRPr lang="ru-RU" sz="1100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410075" algn="l"/>
                        </a:tabLs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5356" marR="553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3792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208" y="764704"/>
            <a:ext cx="8229600" cy="360040"/>
          </a:xfrm>
        </p:spPr>
        <p:txBody>
          <a:bodyPr/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условия, </a:t>
            </a:r>
            <a:b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вводимые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присвоения звания «Ветеран труда Самарской области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    и предоставления мер социальной поддержки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A54A-8AF9-424C-AF4A-DC1A6AE2EFFC}" type="slidenum">
              <a:rPr lang="ru-RU" altLang="en-US" smtClean="0"/>
              <a:pPr/>
              <a:t>5</a:t>
            </a:fld>
            <a:endParaRPr lang="ru-RU" alt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366655" y="1283534"/>
            <a:ext cx="8424572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присвоения звания:</a:t>
            </a:r>
          </a:p>
          <a:p>
            <a:pPr algn="ctr"/>
            <a:endParaRPr lang="ru-RU" sz="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непогашенной или неснятой судимости (документ может быть представлен гражданином самостоятельно либо запрошен уполномоченным учреждением в порядке межведомственного взаимодействия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 algn="just">
              <a:buFontTx/>
              <a:buChar char="-"/>
            </a:pP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повторного увольнения в течение года со дня издания первого приказа об увольнении за дисциплинарный проступок;</a:t>
            </a:r>
          </a:p>
          <a:p>
            <a:pPr algn="just"/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исключение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периодов работы, выполняемой осужденными, содержащимися в исправительных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учреждениях,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стажа, учитываемого для присвоения звания «Ветеран труда Самарской области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285750" indent="-285750" algn="just">
              <a:buFontTx/>
              <a:buChar char="-"/>
            </a:pPr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предоставления мер социальной поддержки:</a:t>
            </a:r>
          </a:p>
          <a:p>
            <a:pPr algn="just"/>
            <a:endParaRPr lang="ru-RU" sz="800" b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предоставление мер социальной поддержки только по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одному из оснований, установленных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действующим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законодательством Российской Федерации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и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Самарской области</a:t>
            </a:r>
          </a:p>
          <a:p>
            <a:pPr marL="285750" indent="-285750" algn="just">
              <a:buFontTx/>
              <a:buChar char="-"/>
            </a:pP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46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3052" y="764704"/>
            <a:ext cx="7924800" cy="936104"/>
          </a:xfrm>
        </p:spPr>
        <p:txBody>
          <a:bodyPr/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Кого не коснутся изменения</a:t>
            </a:r>
            <a:endParaRPr lang="ru-RU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741368"/>
            <a:ext cx="7924800" cy="170304"/>
          </a:xfrm>
        </p:spPr>
        <p:txBody>
          <a:bodyPr/>
          <a:lstStyle/>
          <a:p>
            <a:pPr lvl="1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D57379-E865-4F5D-8D4E-D7548E962617}" type="slidenum">
              <a:rPr lang="ru-RU" smtClean="0">
                <a:solidFill>
                  <a:srgbClr val="6488A2"/>
                </a:solidFill>
              </a:rPr>
              <a:pPr>
                <a:defRPr/>
              </a:pPr>
              <a:t>6</a:t>
            </a:fld>
            <a:endParaRPr lang="ru-RU" dirty="0">
              <a:solidFill>
                <a:srgbClr val="6488A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6898" y="30544"/>
            <a:ext cx="993902" cy="105084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5690" y="2059395"/>
            <a:ext cx="84245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граждан,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которые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дату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вступления в силу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поправок имели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трудовой стаж на территории Самарской области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менее 40 лет для мужчин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35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лет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для женщин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(для них сохраняется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 на присвоение звания «Ветеран труда Самарской области»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 истребования награждения вводимыми наградами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наличия дополнительных условий, а также право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предоставление мер социальной поддержки в размере и на условиях, действовавших до вступления в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силу поправок)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граждан, которым 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звание  «Ветеран  труда  Самарской  области»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присвоено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вступления в силу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поправок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(для них сохраняется право на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предоставление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 социальной поддержки в размере и на условиях, действовавших до вступления в силу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поправок)</a:t>
            </a:r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586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32656"/>
            <a:ext cx="7924800" cy="324272"/>
          </a:xfrm>
        </p:spPr>
        <p:txBody>
          <a:bodyPr/>
          <a:lstStyle/>
          <a:p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Присвоение звания «Ветеран труда Самарской области»</a:t>
            </a:r>
            <a:endParaRPr lang="ru-RU" sz="1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259213"/>
              </p:ext>
            </p:extLst>
          </p:nvPr>
        </p:nvGraphicFramePr>
        <p:xfrm>
          <a:off x="504824" y="908720"/>
          <a:ext cx="8315647" cy="4349376"/>
        </p:xfrm>
        <a:graphic>
          <a:graphicData uri="http://schemas.openxmlformats.org/drawingml/2006/table">
            <a:tbl>
              <a:tblPr/>
              <a:tblGrid>
                <a:gridCol w="296569"/>
                <a:gridCol w="2845101"/>
                <a:gridCol w="2434387"/>
                <a:gridCol w="1446422"/>
                <a:gridCol w="1293168"/>
              </a:tblGrid>
              <a:tr h="6384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№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  <a:cs typeface="Tahoma" panose="020B0604030504040204" pitchFamily="34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Категории 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граждан, имеющих право на присвоение звания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«Ветеран труда Самарской области»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  <a:cs typeface="Tahoma" panose="020B0604030504040204" pitchFamily="34" charset="0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Обязательные условия для присвоения звания «Ветеран труда Самарской области»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  <a:cs typeface="Tahoma" panose="020B0604030504040204" pitchFamily="34" charset="0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65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Граждане, удостоенные звания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«Почетный гражданин Самарской области» 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-трудовой стаж не менее 25 лет для мужчин и не менее 20 лет для </a:t>
                      </a:r>
                      <a:r>
                        <a:rPr lang="ru-RU" sz="1200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женщин</a:t>
                      </a: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отсутствие непогашенной или неснятой судимости (документ может быть представлен гражданином самостоятельно либо запрошен уполномоченным учреждением </a:t>
                      </a:r>
                      <a:r>
                        <a:rPr lang="ru-RU" sz="1200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           в </a:t>
                      </a: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порядке межведомственного взаимодействия)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отсутствие повторного увольнения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в течение года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со дня издания первого приказа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об увольнении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за дисциплинарный проступок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4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Граждане, награжденные знаком отличия «За заслуги перед Самарской областью»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-трудовой стаж не менее 30 лет для мужчин и не менее 25 лет для женщин  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74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Граждане, награжденные почетным знаком Самарской Губернской Думы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«За заслуги в законотворчестве» 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r>
                        <a:rPr lang="ru-RU" sz="1200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трудовой стаж </a:t>
                      </a: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 менее 35 лет для мужчин и не менее 30 лет для женщин  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74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Граждане, награжденные почетным знаком Губернатора Самарской области «За труд </a:t>
                      </a:r>
                      <a:r>
                        <a:rPr lang="ru-RU" sz="1200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во </a:t>
                      </a: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благо земли Самарской»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-трудовой стаж не менее 35 лет для мужчин и не менее 30 лет для женщин  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76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Женщины, награжденные знаком отличия  «Материнская  доблесть</a:t>
                      </a:r>
                      <a:r>
                        <a:rPr lang="ru-RU" sz="1200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 </a:t>
                      </a: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или II степеней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-трудовой стаж не менее 20 лет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6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  <a:cs typeface="Tahoma" panose="020B0604030504040204" pitchFamily="34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Граждане, награжденные Почетными грамотами Куйбышевского обкома КПСС, облисполкома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-трудовой стаж не менее 35 лет для мужчин и не менее 30 лет для женщин </a:t>
                      </a:r>
                      <a:endParaRPr lang="ru-RU" sz="1200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D57379-E865-4F5D-8D4E-D7548E962617}" type="slidenum">
              <a:rPr lang="ru-RU" smtClean="0">
                <a:solidFill>
                  <a:srgbClr val="6488A2"/>
                </a:solidFill>
              </a:rPr>
              <a:pPr>
                <a:defRPr/>
              </a:pPr>
              <a:t>7</a:t>
            </a:fld>
            <a:endParaRPr lang="ru-RU">
              <a:solidFill>
                <a:srgbClr val="6488A2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-63787"/>
            <a:ext cx="4331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7740" y="5570656"/>
            <a:ext cx="8280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ВНИМАНИЕ: в трудовой стаж для присвоения звания «Ветеран труда Самарской области» не включаются периоды работы,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выполняемой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осужденными, содержащимися в исправительных учреждениях</a:t>
            </a:r>
            <a:endParaRPr lang="ru-RU" sz="1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235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985" y="231056"/>
            <a:ext cx="7924800" cy="324272"/>
          </a:xfrm>
        </p:spPr>
        <p:txBody>
          <a:bodyPr/>
          <a:lstStyle/>
          <a:p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Присвоение 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звания «Ветеран труда Самарской области»</a:t>
            </a:r>
            <a:endParaRPr lang="ru-RU" sz="1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D57379-E865-4F5D-8D4E-D7548E962617}" type="slidenum">
              <a:rPr lang="ru-RU" smtClean="0">
                <a:solidFill>
                  <a:srgbClr val="6488A2"/>
                </a:solidFill>
              </a:rPr>
              <a:pPr>
                <a:defRPr/>
              </a:pPr>
              <a:t>8</a:t>
            </a:fld>
            <a:endParaRPr lang="ru-RU">
              <a:solidFill>
                <a:srgbClr val="6488A2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-63787"/>
            <a:ext cx="4331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</a:t>
            </a:r>
            <a:endParaRPr lang="ru-RU" sz="600" dirty="0" smtClean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1516" y="6166137"/>
            <a:ext cx="8280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ВНИМАНИЕ: в трудовой стаж для присвоения звания «Ветеран труда Самарской области» не включаются периоды работы,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выполняемой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осужденными, содержащимися в исправительных учреждениях</a:t>
            </a:r>
            <a:endParaRPr lang="ru-RU" sz="12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2295529"/>
              </p:ext>
            </p:extLst>
          </p:nvPr>
        </p:nvGraphicFramePr>
        <p:xfrm>
          <a:off x="433132" y="697312"/>
          <a:ext cx="8355528" cy="5359760"/>
        </p:xfrm>
        <a:graphic>
          <a:graphicData uri="http://schemas.openxmlformats.org/drawingml/2006/table">
            <a:tbl>
              <a:tblPr/>
              <a:tblGrid>
                <a:gridCol w="268619"/>
                <a:gridCol w="3734690"/>
                <a:gridCol w="1506037"/>
                <a:gridCol w="1422797"/>
                <a:gridCol w="1423385"/>
              </a:tblGrid>
              <a:tr h="3695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№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  <a:cs typeface="Tahoma" panose="020B0604030504040204" pitchFamily="34" charset="0"/>
                      </a:endParaRP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Категории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граждан, имеющих право на присвоение звания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«Ветеран труда Самарской области»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  <a:cs typeface="Tahoma" panose="020B0604030504040204" pitchFamily="34" charset="0"/>
                      </a:endParaRPr>
                    </a:p>
                  </a:txBody>
                  <a:tcPr marL="23780" marR="23780" marT="23780" marB="237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Обязательные условия для присвоения звания «Ветеран труда Самарской области»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  <a:cs typeface="Tahoma" panose="020B0604030504040204" pitchFamily="34" charset="0"/>
                      </a:endParaRP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3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Граждане, награжденные Губернской премией</a:t>
                      </a: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трудовой стаж на территории Самарской области не менее 40 лет для мужчин и не менее 35 лет для женщин</a:t>
                      </a: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отсутствие непогашенной или неснятой судимости (документ может быть представлен гражданином самостоятельно либо запрошен уполномоченным </a:t>
                      </a:r>
                      <a:r>
                        <a:rPr lang="ru-RU" sz="1100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учреждением                 </a:t>
                      </a: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в порядке межведомственного взаимодействия)</a:t>
                      </a: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отсутствие </a:t>
                      </a:r>
                      <a:endParaRPr lang="ru-RU" sz="1100" dirty="0" smtClean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повторного </a:t>
                      </a: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увольнения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в течение года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со дня издания первого приказа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об увольнении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за дисциплинарный проступок</a:t>
                      </a: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Граждане, награжденные почетным знаком Трудовой Славы </a:t>
                      </a: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06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Граждане, удостоенные почетного звания Самарской области (категории «народный» и «заслуженный») </a:t>
                      </a: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06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Граждане, награжденные Почетной грамотой Самарской Губернской Думы </a:t>
                      </a: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06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Граждане, награжденные почетным знаком Самарской Губернской Думы «За служение закону</a:t>
                      </a:r>
                      <a:r>
                        <a:rPr lang="ru-RU" sz="1100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  <a:endParaRPr lang="ru-RU" sz="1100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06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Граждане, награжденные почетным знаком Губернатора Самарской области «За вклад в укрепление дружбы народов</a:t>
                      </a:r>
                      <a:r>
                        <a:rPr lang="ru-RU" sz="1100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  <a:endParaRPr lang="ru-RU" sz="1100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06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Граждане, награжденные почетным знаком Губернатора Самарской области «За развитие профсоюзного движения в Самарской области</a:t>
                      </a:r>
                      <a:r>
                        <a:rPr lang="ru-RU" sz="1100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  <a:endParaRPr lang="ru-RU" sz="1100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06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8</a:t>
                      </a: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Граждане, награжденные почетным знаком Губернатора Самарской области «За заслуги в развитии ветеранского движения</a:t>
                      </a:r>
                      <a:r>
                        <a:rPr lang="ru-RU" sz="1100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  <a:endParaRPr lang="ru-RU" sz="1100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06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Граждане, награжденные почетным знаком Губернатора Самарской области «За заслуги в наставничестве</a:t>
                      </a:r>
                      <a:r>
                        <a:rPr lang="ru-RU" sz="1100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  <a:endParaRPr lang="ru-RU" sz="1100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3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Граждане, награжденные дипломом Самарской Губернской </a:t>
                      </a:r>
                      <a:r>
                        <a:rPr lang="ru-RU" sz="1100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Думы</a:t>
                      </a:r>
                      <a:endParaRPr lang="ru-RU" sz="1100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3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11</a:t>
                      </a: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Граждане, награжденные Благодарностью Самарской Губернской </a:t>
                      </a:r>
                      <a:r>
                        <a:rPr lang="ru-RU" sz="1100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Думы</a:t>
                      </a:r>
                      <a:endParaRPr lang="ru-RU" sz="1100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07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Граждане, награжденные Почетной грамотой Губернатора Самарской </a:t>
                      </a:r>
                      <a:r>
                        <a:rPr lang="ru-RU" sz="1100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области</a:t>
                      </a:r>
                      <a:endParaRPr lang="ru-RU" sz="1100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90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13</a:t>
                      </a: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Граждане, награжденные Благодарностью Губернатора Самарской </a:t>
                      </a:r>
                      <a:r>
                        <a:rPr lang="ru-RU" sz="1100" dirty="0" smtClean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области </a:t>
                      </a:r>
                      <a:endParaRPr lang="ru-RU" sz="1100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780" marR="23780" marT="23780" marB="23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-1168009" y="-70931"/>
            <a:ext cx="1183614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970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20988"/>
            <a:ext cx="7924800" cy="324272"/>
          </a:xfrm>
        </p:spPr>
        <p:txBody>
          <a:bodyPr/>
          <a:lstStyle/>
          <a:p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Присвоение звания «Ветеран труда Самарской области»</a:t>
            </a:r>
            <a:endParaRPr lang="ru-RU" sz="1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D57379-E865-4F5D-8D4E-D7548E962617}" type="slidenum">
              <a:rPr lang="ru-RU" smtClean="0">
                <a:solidFill>
                  <a:srgbClr val="6488A2"/>
                </a:solidFill>
              </a:rPr>
              <a:pPr>
                <a:defRPr/>
              </a:pPr>
              <a:t>9</a:t>
            </a:fld>
            <a:endParaRPr lang="ru-RU">
              <a:solidFill>
                <a:srgbClr val="6488A2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-63787"/>
            <a:ext cx="4331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</a:t>
            </a:r>
            <a:endParaRPr lang="ru-RU" sz="600" dirty="0" smtClean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7740" y="5570656"/>
            <a:ext cx="82809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2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3690386"/>
              </p:ext>
            </p:extLst>
          </p:nvPr>
        </p:nvGraphicFramePr>
        <p:xfrm>
          <a:off x="714021" y="1556792"/>
          <a:ext cx="7924800" cy="1599620"/>
        </p:xfrm>
        <a:graphic>
          <a:graphicData uri="http://schemas.openxmlformats.org/drawingml/2006/table">
            <a:tbl>
              <a:tblPr/>
              <a:tblGrid>
                <a:gridCol w="282630"/>
                <a:gridCol w="4545672"/>
                <a:gridCol w="3096498"/>
              </a:tblGrid>
              <a:tr h="5152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№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  <a:cs typeface="Tahoma" panose="020B0604030504040204" pitchFamily="34" charset="0"/>
                      </a:endParaRPr>
                    </a:p>
                  </a:txBody>
                  <a:tcPr marL="34145" marR="34145" marT="34145" marB="3414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Категории 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граждан, имеющих право на присвоение звания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«Ветеран труда Самарской области»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  <a:cs typeface="Tahoma" panose="020B0604030504040204" pitchFamily="34" charset="0"/>
                      </a:endParaRPr>
                    </a:p>
                  </a:txBody>
                  <a:tcPr marL="34145" marR="34145" marT="34145" marB="3414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Обязательное условие для присвоения звания «Ветеран труда Самарской области»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  <a:cs typeface="Tahoma" panose="020B0604030504040204" pitchFamily="34" charset="0"/>
                      </a:endParaRPr>
                    </a:p>
                  </a:txBody>
                  <a:tcPr marL="34145" marR="34145" marT="34145" marB="3414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7238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34145" marR="34145" marT="34145" marB="3414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Граждане, имеющие трудовой стаж на территории Самарской области не менее 40 лет для мужчин и не менее 35 лет для женщин</a:t>
                      </a:r>
                    </a:p>
                  </a:txBody>
                  <a:tcPr marL="34145" marR="34145" marT="34145" marB="3414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Наличие трудового стажа на территории Самарской области не менее 40 лет для мужчин и не менее 35 лет для женщин </a:t>
                      </a:r>
                      <a:endParaRPr lang="ru-RU" sz="1200" dirty="0" smtClean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по 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Lucida Sans Unicode" panose="020B0602030504020204" pitchFamily="34" charset="0"/>
                          <a:cs typeface="Tahoma" panose="020B0604030504040204" pitchFamily="34" charset="0"/>
                        </a:rPr>
                        <a:t>состоянию на 23.11.2019 года включительно*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  <a:cs typeface="Tahoma" panose="020B0604030504040204" pitchFamily="34" charset="0"/>
                      </a:endParaRPr>
                    </a:p>
                  </a:txBody>
                  <a:tcPr marL="34145" marR="34145" marT="34145" marB="3414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25239" y="3501008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</a:rPr>
              <a:t>* - до вступления в силу Закона Самарской области № 116-ГД от 13.11.2019 «О внесении изменений в Закон Самарской области </a:t>
            </a: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</a:rPr>
              <a:t>«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</a:rPr>
              <a:t>О ветеранах труда Самарской области» (вступил в силу с 24.11.2019 года)</a:t>
            </a:r>
          </a:p>
          <a:p>
            <a:pPr>
              <a:spcAft>
                <a:spcPts val="0"/>
              </a:spcAft>
            </a:pP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000" dirty="0">
              <a:solidFill>
                <a:schemeClr val="bg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61295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Тема Office 1">
      <a:dk1>
        <a:srgbClr val="000066"/>
      </a:dk1>
      <a:lt1>
        <a:srgbClr val="FFFFFF"/>
      </a:lt1>
      <a:dk2>
        <a:srgbClr val="003366"/>
      </a:dk2>
      <a:lt2>
        <a:srgbClr val="FFFFFF"/>
      </a:lt2>
      <a:accent1>
        <a:srgbClr val="8EB3C8"/>
      </a:accent1>
      <a:accent2>
        <a:srgbClr val="6F97B3"/>
      </a:accent2>
      <a:accent3>
        <a:srgbClr val="AAADB8"/>
      </a:accent3>
      <a:accent4>
        <a:srgbClr val="DADADA"/>
      </a:accent4>
      <a:accent5>
        <a:srgbClr val="C6D6E0"/>
      </a:accent5>
      <a:accent6>
        <a:srgbClr val="6488A2"/>
      </a:accent6>
      <a:hlink>
        <a:srgbClr val="556575"/>
      </a:hlink>
      <a:folHlink>
        <a:srgbClr val="3D556F"/>
      </a:folHlink>
    </a:clrScheme>
    <a:fontScheme name="Тема Offic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Тема Office 1">
        <a:dk1>
          <a:srgbClr val="000066"/>
        </a:dk1>
        <a:lt1>
          <a:srgbClr val="FFFFFF"/>
        </a:lt1>
        <a:dk2>
          <a:srgbClr val="003366"/>
        </a:dk2>
        <a:lt2>
          <a:srgbClr val="FFFFFF"/>
        </a:lt2>
        <a:accent1>
          <a:srgbClr val="8EB3C8"/>
        </a:accent1>
        <a:accent2>
          <a:srgbClr val="6F97B3"/>
        </a:accent2>
        <a:accent3>
          <a:srgbClr val="AAADB8"/>
        </a:accent3>
        <a:accent4>
          <a:srgbClr val="DADADA"/>
        </a:accent4>
        <a:accent5>
          <a:srgbClr val="C6D6E0"/>
        </a:accent5>
        <a:accent6>
          <a:srgbClr val="6488A2"/>
        </a:accent6>
        <a:hlink>
          <a:srgbClr val="556575"/>
        </a:hlink>
        <a:folHlink>
          <a:srgbClr val="3D556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2902</TotalTime>
  <Words>1165</Words>
  <Application>Microsoft Office PowerPoint</Application>
  <PresentationFormat>Экран (4:3)</PresentationFormat>
  <Paragraphs>214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Lucida Sans Unicode</vt:lpstr>
      <vt:lpstr>Tahoma</vt:lpstr>
      <vt:lpstr>Times New Roman</vt:lpstr>
      <vt:lpstr>Wingdings</vt:lpstr>
      <vt:lpstr>2_Тема Office</vt:lpstr>
      <vt:lpstr>«Об изменении оснований и условий присвоения звания «Ветеран труда Самарской области»          в связи с принятием Закона Самарской области № 116-ГД от 13.11.2019 «О внесении изменений     в Закон Самарской области «О ветеранах труда Самарской области»</vt:lpstr>
      <vt:lpstr>Закон Самарской области № 116-ГД от 13.11.2019 «О внесении изменений                              в Закон Самарской области «О ветеранах труда Самарской области»</vt:lpstr>
      <vt:lpstr>Перечень наград Самарской области,  вводимых для присвоения звания «Ветеран труда Самарской области» дополнительно к трудовому стажу на территории Самарской области  не менее 40 лет для мужчин и 35 лет для женщин</vt:lpstr>
      <vt:lpstr>Почетные звания Самарской области категории «народный» и «заслуженный» (Закон Самарской области № 61-ГД от 09.10.2001 «О наградах в Самарской области»)</vt:lpstr>
      <vt:lpstr>Дополнительные условия,  вводимые для присвоения звания «Ветеран труда Самарской области»     и предоставления мер социальной поддержки </vt:lpstr>
      <vt:lpstr>Кого не коснутся изменения</vt:lpstr>
      <vt:lpstr>Присвоение звания «Ветеран труда Самарской области»</vt:lpstr>
      <vt:lpstr>Присвоение звания «Ветеран труда Самарской области»</vt:lpstr>
      <vt:lpstr>Присвоение звания «Ветеран труда Самарской области»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Социальная защита населения Самарской области:  итоги работы за 2014 год  и перспективы развития</dc:title>
  <dc:creator>Целина Марина Эриковна</dc:creator>
  <cp:lastModifiedBy>Андрей Борзых</cp:lastModifiedBy>
  <cp:revision>259</cp:revision>
  <cp:lastPrinted>2019-11-18T10:02:09Z</cp:lastPrinted>
  <dcterms:created xsi:type="dcterms:W3CDTF">2015-03-30T16:00:14Z</dcterms:created>
  <dcterms:modified xsi:type="dcterms:W3CDTF">2020-02-10T12:04:22Z</dcterms:modified>
</cp:coreProperties>
</file>