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8" r:id="rId2"/>
  </p:sldIdLst>
  <p:sldSz cx="6661150" cy="11880850"/>
  <p:notesSz cx="6858000" cy="9144000"/>
  <p:defaultTextStyle>
    <a:defPPr>
      <a:defRPr lang="ru-RU"/>
    </a:defPPr>
    <a:lvl1pPr marL="0" algn="l" defTabSz="88983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44916" algn="l" defTabSz="88983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889832" algn="l" defTabSz="88983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34747" algn="l" defTabSz="88983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779663" algn="l" defTabSz="88983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24579" algn="l" defTabSz="88983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669495" algn="l" defTabSz="88983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14409" algn="l" defTabSz="88983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559326" algn="l" defTabSz="88983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68D230F3-CF80-4859-8CE7-A43EE81993B5}" styleName="Светлый стиль 1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C4B1156A-380E-4F78-BDF5-A606A8083BF9}" styleName="Средний стиль 4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>
      <p:cViewPr varScale="1">
        <p:scale>
          <a:sx n="39" d="100"/>
          <a:sy n="39" d="100"/>
        </p:scale>
        <p:origin x="-2640" y="-120"/>
      </p:cViewPr>
      <p:guideLst>
        <p:guide orient="horz" pos="3742"/>
        <p:guide pos="209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75E8CE-2B50-4751-9F28-F2E1A76AC193}" type="datetimeFigureOut">
              <a:rPr lang="ru-RU" smtClean="0"/>
              <a:pPr/>
              <a:t>13.03.2018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466975" y="685800"/>
            <a:ext cx="19240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CF41AE-4EC6-41B7-8D56-6F6867BEB77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381582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466975" y="685800"/>
            <a:ext cx="192405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CF41AE-4EC6-41B7-8D56-6F6867BEB77E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144974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32644" y="1944394"/>
            <a:ext cx="4995863" cy="4136296"/>
          </a:xfrm>
        </p:spPr>
        <p:txBody>
          <a:bodyPr anchor="b"/>
          <a:lstStyle>
            <a:lvl1pPr algn="ctr">
              <a:defRPr sz="58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32644" y="6240200"/>
            <a:ext cx="4995863" cy="2868453"/>
          </a:xfrm>
        </p:spPr>
        <p:txBody>
          <a:bodyPr/>
          <a:lstStyle>
            <a:lvl1pPr marL="0" indent="0" algn="ctr">
              <a:buNone/>
              <a:defRPr sz="2300"/>
            </a:lvl1pPr>
            <a:lvl2pPr marL="444916" indent="0" algn="ctr">
              <a:buNone/>
              <a:defRPr sz="1900"/>
            </a:lvl2pPr>
            <a:lvl3pPr marL="889832" indent="0" algn="ctr">
              <a:buNone/>
              <a:defRPr sz="1800"/>
            </a:lvl3pPr>
            <a:lvl4pPr marL="1334747" indent="0" algn="ctr">
              <a:buNone/>
              <a:defRPr sz="1600"/>
            </a:lvl4pPr>
            <a:lvl5pPr marL="1779663" indent="0" algn="ctr">
              <a:buNone/>
              <a:defRPr sz="1600"/>
            </a:lvl5pPr>
            <a:lvl6pPr marL="2224579" indent="0" algn="ctr">
              <a:buNone/>
              <a:defRPr sz="1600"/>
            </a:lvl6pPr>
            <a:lvl7pPr marL="2669495" indent="0" algn="ctr">
              <a:buNone/>
              <a:defRPr sz="1600"/>
            </a:lvl7pPr>
            <a:lvl8pPr marL="3114409" indent="0" algn="ctr">
              <a:buNone/>
              <a:defRPr sz="1600"/>
            </a:lvl8pPr>
            <a:lvl9pPr marL="3559326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798A5-6C89-447E-B143-8B857C721EDB}" type="datetimeFigureOut">
              <a:rPr lang="ru-RU" smtClean="0"/>
              <a:pPr/>
              <a:t>13.03.2018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20CD5-B6EC-46F5-8C7D-D6AE278313A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564742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798A5-6C89-447E-B143-8B857C721EDB}" type="datetimeFigureOut">
              <a:rPr lang="ru-RU" smtClean="0"/>
              <a:pPr/>
              <a:t>13.03.2018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20CD5-B6EC-46F5-8C7D-D6AE278313A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923845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766886" y="632547"/>
            <a:ext cx="1436310" cy="1006847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954" y="632547"/>
            <a:ext cx="4225667" cy="1006847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798A5-6C89-447E-B143-8B857C721EDB}" type="datetimeFigureOut">
              <a:rPr lang="ru-RU" smtClean="0"/>
              <a:pPr/>
              <a:t>13.03.2018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20CD5-B6EC-46F5-8C7D-D6AE278313A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236278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798A5-6C89-447E-B143-8B857C721EDB}" type="datetimeFigureOut">
              <a:rPr lang="ru-RU" smtClean="0"/>
              <a:pPr/>
              <a:t>13.03.2018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20CD5-B6EC-46F5-8C7D-D6AE278313A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867488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4485" y="2961967"/>
            <a:ext cx="5745242" cy="4942103"/>
          </a:xfrm>
        </p:spPr>
        <p:txBody>
          <a:bodyPr anchor="b"/>
          <a:lstStyle>
            <a:lvl1pPr>
              <a:defRPr sz="58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4485" y="7950821"/>
            <a:ext cx="5745242" cy="2598935"/>
          </a:xfrm>
        </p:spPr>
        <p:txBody>
          <a:bodyPr/>
          <a:lstStyle>
            <a:lvl1pPr marL="0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1pPr>
            <a:lvl2pPr marL="444916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889832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3474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77966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2457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66949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1144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55932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798A5-6C89-447E-B143-8B857C721EDB}" type="datetimeFigureOut">
              <a:rPr lang="ru-RU" smtClean="0"/>
              <a:pPr/>
              <a:t>13.03.2018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20CD5-B6EC-46F5-8C7D-D6AE278313A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985228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955" y="3162729"/>
            <a:ext cx="2830989" cy="753828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372207" y="3162729"/>
            <a:ext cx="2830989" cy="753828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798A5-6C89-447E-B143-8B857C721EDB}" type="datetimeFigureOut">
              <a:rPr lang="ru-RU" smtClean="0"/>
              <a:pPr/>
              <a:t>13.03.2018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20CD5-B6EC-46F5-8C7D-D6AE278313A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673080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8822" y="632546"/>
            <a:ext cx="5745242" cy="229641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8822" y="2912461"/>
            <a:ext cx="2817978" cy="1427352"/>
          </a:xfrm>
        </p:spPr>
        <p:txBody>
          <a:bodyPr anchor="b"/>
          <a:lstStyle>
            <a:lvl1pPr marL="0" indent="0">
              <a:buNone/>
              <a:defRPr sz="2300" b="1"/>
            </a:lvl1pPr>
            <a:lvl2pPr marL="444916" indent="0">
              <a:buNone/>
              <a:defRPr sz="1900" b="1"/>
            </a:lvl2pPr>
            <a:lvl3pPr marL="889832" indent="0">
              <a:buNone/>
              <a:defRPr sz="1800" b="1"/>
            </a:lvl3pPr>
            <a:lvl4pPr marL="1334747" indent="0">
              <a:buNone/>
              <a:defRPr sz="1600" b="1"/>
            </a:lvl4pPr>
            <a:lvl5pPr marL="1779663" indent="0">
              <a:buNone/>
              <a:defRPr sz="1600" b="1"/>
            </a:lvl5pPr>
            <a:lvl6pPr marL="2224579" indent="0">
              <a:buNone/>
              <a:defRPr sz="1600" b="1"/>
            </a:lvl6pPr>
            <a:lvl7pPr marL="2669495" indent="0">
              <a:buNone/>
              <a:defRPr sz="1600" b="1"/>
            </a:lvl7pPr>
            <a:lvl8pPr marL="3114409" indent="0">
              <a:buNone/>
              <a:defRPr sz="1600" b="1"/>
            </a:lvl8pPr>
            <a:lvl9pPr marL="3559326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8822" y="4339813"/>
            <a:ext cx="2817978" cy="63832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372208" y="2912461"/>
            <a:ext cx="2831857" cy="1427352"/>
          </a:xfrm>
        </p:spPr>
        <p:txBody>
          <a:bodyPr anchor="b"/>
          <a:lstStyle>
            <a:lvl1pPr marL="0" indent="0">
              <a:buNone/>
              <a:defRPr sz="2300" b="1"/>
            </a:lvl1pPr>
            <a:lvl2pPr marL="444916" indent="0">
              <a:buNone/>
              <a:defRPr sz="1900" b="1"/>
            </a:lvl2pPr>
            <a:lvl3pPr marL="889832" indent="0">
              <a:buNone/>
              <a:defRPr sz="1800" b="1"/>
            </a:lvl3pPr>
            <a:lvl4pPr marL="1334747" indent="0">
              <a:buNone/>
              <a:defRPr sz="1600" b="1"/>
            </a:lvl4pPr>
            <a:lvl5pPr marL="1779663" indent="0">
              <a:buNone/>
              <a:defRPr sz="1600" b="1"/>
            </a:lvl5pPr>
            <a:lvl6pPr marL="2224579" indent="0">
              <a:buNone/>
              <a:defRPr sz="1600" b="1"/>
            </a:lvl6pPr>
            <a:lvl7pPr marL="2669495" indent="0">
              <a:buNone/>
              <a:defRPr sz="1600" b="1"/>
            </a:lvl7pPr>
            <a:lvl8pPr marL="3114409" indent="0">
              <a:buNone/>
              <a:defRPr sz="1600" b="1"/>
            </a:lvl8pPr>
            <a:lvl9pPr marL="3559326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3372208" y="4339813"/>
            <a:ext cx="2831857" cy="63832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798A5-6C89-447E-B143-8B857C721EDB}" type="datetimeFigureOut">
              <a:rPr lang="ru-RU" smtClean="0"/>
              <a:pPr/>
              <a:t>13.03.2018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20CD5-B6EC-46F5-8C7D-D6AE278313A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585346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798A5-6C89-447E-B143-8B857C721EDB}" type="datetimeFigureOut">
              <a:rPr lang="ru-RU" smtClean="0"/>
              <a:pPr/>
              <a:t>13.03.2018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20CD5-B6EC-46F5-8C7D-D6AE278313A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733560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798A5-6C89-447E-B143-8B857C721EDB}" type="datetimeFigureOut">
              <a:rPr lang="ru-RU" smtClean="0"/>
              <a:pPr/>
              <a:t>13.03.2018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20CD5-B6EC-46F5-8C7D-D6AE278313A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080858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8823" y="792058"/>
            <a:ext cx="2148394" cy="2772200"/>
          </a:xfrm>
        </p:spPr>
        <p:txBody>
          <a:bodyPr anchor="b"/>
          <a:lstStyle>
            <a:lvl1pPr>
              <a:defRPr sz="31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831857" y="1710624"/>
            <a:ext cx="3372207" cy="8443104"/>
          </a:xfrm>
        </p:spPr>
        <p:txBody>
          <a:bodyPr/>
          <a:lstStyle>
            <a:lvl1pPr>
              <a:defRPr sz="3100"/>
            </a:lvl1pPr>
            <a:lvl2pPr>
              <a:defRPr sz="2700"/>
            </a:lvl2pPr>
            <a:lvl3pPr>
              <a:defRPr sz="23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8823" y="3564258"/>
            <a:ext cx="2148394" cy="6603223"/>
          </a:xfrm>
        </p:spPr>
        <p:txBody>
          <a:bodyPr/>
          <a:lstStyle>
            <a:lvl1pPr marL="0" indent="0">
              <a:buNone/>
              <a:defRPr sz="1600"/>
            </a:lvl1pPr>
            <a:lvl2pPr marL="444916" indent="0">
              <a:buNone/>
              <a:defRPr sz="1400"/>
            </a:lvl2pPr>
            <a:lvl3pPr marL="889832" indent="0">
              <a:buNone/>
              <a:defRPr sz="1200"/>
            </a:lvl3pPr>
            <a:lvl4pPr marL="1334747" indent="0">
              <a:buNone/>
              <a:defRPr sz="1000"/>
            </a:lvl4pPr>
            <a:lvl5pPr marL="1779663" indent="0">
              <a:buNone/>
              <a:defRPr sz="1000"/>
            </a:lvl5pPr>
            <a:lvl6pPr marL="2224579" indent="0">
              <a:buNone/>
              <a:defRPr sz="1000"/>
            </a:lvl6pPr>
            <a:lvl7pPr marL="2669495" indent="0">
              <a:buNone/>
              <a:defRPr sz="1000"/>
            </a:lvl7pPr>
            <a:lvl8pPr marL="3114409" indent="0">
              <a:buNone/>
              <a:defRPr sz="1000"/>
            </a:lvl8pPr>
            <a:lvl9pPr marL="3559326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798A5-6C89-447E-B143-8B857C721EDB}" type="datetimeFigureOut">
              <a:rPr lang="ru-RU" smtClean="0"/>
              <a:pPr/>
              <a:t>13.03.2018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20CD5-B6EC-46F5-8C7D-D6AE278313A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36471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8823" y="792058"/>
            <a:ext cx="2148394" cy="2772200"/>
          </a:xfrm>
        </p:spPr>
        <p:txBody>
          <a:bodyPr anchor="b"/>
          <a:lstStyle>
            <a:lvl1pPr>
              <a:defRPr sz="31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831857" y="1710624"/>
            <a:ext cx="3372207" cy="8443104"/>
          </a:xfrm>
        </p:spPr>
        <p:txBody>
          <a:bodyPr/>
          <a:lstStyle>
            <a:lvl1pPr marL="0" indent="0">
              <a:buNone/>
              <a:defRPr sz="3100"/>
            </a:lvl1pPr>
            <a:lvl2pPr marL="444916" indent="0">
              <a:buNone/>
              <a:defRPr sz="2700"/>
            </a:lvl2pPr>
            <a:lvl3pPr marL="889832" indent="0">
              <a:buNone/>
              <a:defRPr sz="2300"/>
            </a:lvl3pPr>
            <a:lvl4pPr marL="1334747" indent="0">
              <a:buNone/>
              <a:defRPr sz="1900"/>
            </a:lvl4pPr>
            <a:lvl5pPr marL="1779663" indent="0">
              <a:buNone/>
              <a:defRPr sz="1900"/>
            </a:lvl5pPr>
            <a:lvl6pPr marL="2224579" indent="0">
              <a:buNone/>
              <a:defRPr sz="1900"/>
            </a:lvl6pPr>
            <a:lvl7pPr marL="2669495" indent="0">
              <a:buNone/>
              <a:defRPr sz="1900"/>
            </a:lvl7pPr>
            <a:lvl8pPr marL="3114409" indent="0">
              <a:buNone/>
              <a:defRPr sz="1900"/>
            </a:lvl8pPr>
            <a:lvl9pPr marL="3559326" indent="0">
              <a:buNone/>
              <a:defRPr sz="19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8823" y="3564258"/>
            <a:ext cx="2148394" cy="6603223"/>
          </a:xfrm>
        </p:spPr>
        <p:txBody>
          <a:bodyPr/>
          <a:lstStyle>
            <a:lvl1pPr marL="0" indent="0">
              <a:buNone/>
              <a:defRPr sz="1600"/>
            </a:lvl1pPr>
            <a:lvl2pPr marL="444916" indent="0">
              <a:buNone/>
              <a:defRPr sz="1400"/>
            </a:lvl2pPr>
            <a:lvl3pPr marL="889832" indent="0">
              <a:buNone/>
              <a:defRPr sz="1200"/>
            </a:lvl3pPr>
            <a:lvl4pPr marL="1334747" indent="0">
              <a:buNone/>
              <a:defRPr sz="1000"/>
            </a:lvl4pPr>
            <a:lvl5pPr marL="1779663" indent="0">
              <a:buNone/>
              <a:defRPr sz="1000"/>
            </a:lvl5pPr>
            <a:lvl6pPr marL="2224579" indent="0">
              <a:buNone/>
              <a:defRPr sz="1000"/>
            </a:lvl6pPr>
            <a:lvl7pPr marL="2669495" indent="0">
              <a:buNone/>
              <a:defRPr sz="1000"/>
            </a:lvl7pPr>
            <a:lvl8pPr marL="3114409" indent="0">
              <a:buNone/>
              <a:defRPr sz="1000"/>
            </a:lvl8pPr>
            <a:lvl9pPr marL="3559326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798A5-6C89-447E-B143-8B857C721EDB}" type="datetimeFigureOut">
              <a:rPr lang="ru-RU" smtClean="0"/>
              <a:pPr/>
              <a:t>13.03.2018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20CD5-B6EC-46F5-8C7D-D6AE278313A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200959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955" y="632546"/>
            <a:ext cx="5745242" cy="2296414"/>
          </a:xfrm>
          <a:prstGeom prst="rect">
            <a:avLst/>
          </a:prstGeom>
        </p:spPr>
        <p:txBody>
          <a:bodyPr vert="horz" lIns="88983" tIns="44492" rIns="88983" bIns="44492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955" y="3162729"/>
            <a:ext cx="5745242" cy="7538289"/>
          </a:xfrm>
          <a:prstGeom prst="rect">
            <a:avLst/>
          </a:prstGeom>
        </p:spPr>
        <p:txBody>
          <a:bodyPr vert="horz" lIns="88983" tIns="44492" rIns="88983" bIns="44492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956" y="11011788"/>
            <a:ext cx="1498759" cy="632546"/>
          </a:xfrm>
          <a:prstGeom prst="rect">
            <a:avLst/>
          </a:prstGeom>
        </p:spPr>
        <p:txBody>
          <a:bodyPr vert="horz" lIns="88983" tIns="44492" rIns="88983" bIns="44492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A798A5-6C89-447E-B143-8B857C721EDB}" type="datetimeFigureOut">
              <a:rPr lang="ru-RU" smtClean="0"/>
              <a:pPr/>
              <a:t>13.03.2018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206507" y="11011788"/>
            <a:ext cx="2248138" cy="632546"/>
          </a:xfrm>
          <a:prstGeom prst="rect">
            <a:avLst/>
          </a:prstGeom>
        </p:spPr>
        <p:txBody>
          <a:bodyPr vert="horz" lIns="88983" tIns="44492" rIns="88983" bIns="44492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704438" y="11011788"/>
            <a:ext cx="1498759" cy="632546"/>
          </a:xfrm>
          <a:prstGeom prst="rect">
            <a:avLst/>
          </a:prstGeom>
        </p:spPr>
        <p:txBody>
          <a:bodyPr vert="horz" lIns="88983" tIns="44492" rIns="88983" bIns="44492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C20CD5-B6EC-46F5-8C7D-D6AE278313A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967869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889832" rtl="0" eaLnBrk="1" latinLnBrk="0" hangingPunct="1">
        <a:lnSpc>
          <a:spcPct val="90000"/>
        </a:lnSpc>
        <a:spcBef>
          <a:spcPct val="0"/>
        </a:spcBef>
        <a:buNone/>
        <a:defRPr sz="4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2457" indent="-222457" algn="l" defTabSz="889832" rtl="0" eaLnBrk="1" latinLnBrk="0" hangingPunct="1">
        <a:lnSpc>
          <a:spcPct val="90000"/>
        </a:lnSpc>
        <a:spcBef>
          <a:spcPts val="973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67373" indent="-222457" algn="l" defTabSz="889832" rtl="0" eaLnBrk="1" latinLnBrk="0" hangingPunct="1">
        <a:lnSpc>
          <a:spcPct val="90000"/>
        </a:lnSpc>
        <a:spcBef>
          <a:spcPts val="487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1112290" indent="-222457" algn="l" defTabSz="889832" rtl="0" eaLnBrk="1" latinLnBrk="0" hangingPunct="1">
        <a:lnSpc>
          <a:spcPct val="90000"/>
        </a:lnSpc>
        <a:spcBef>
          <a:spcPts val="487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557206" indent="-222457" algn="l" defTabSz="889832" rtl="0" eaLnBrk="1" latinLnBrk="0" hangingPunct="1">
        <a:lnSpc>
          <a:spcPct val="90000"/>
        </a:lnSpc>
        <a:spcBef>
          <a:spcPts val="487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02120" indent="-222457" algn="l" defTabSz="889832" rtl="0" eaLnBrk="1" latinLnBrk="0" hangingPunct="1">
        <a:lnSpc>
          <a:spcPct val="90000"/>
        </a:lnSpc>
        <a:spcBef>
          <a:spcPts val="487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447036" indent="-222457" algn="l" defTabSz="889832" rtl="0" eaLnBrk="1" latinLnBrk="0" hangingPunct="1">
        <a:lnSpc>
          <a:spcPct val="90000"/>
        </a:lnSpc>
        <a:spcBef>
          <a:spcPts val="487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891952" indent="-222457" algn="l" defTabSz="889832" rtl="0" eaLnBrk="1" latinLnBrk="0" hangingPunct="1">
        <a:lnSpc>
          <a:spcPct val="90000"/>
        </a:lnSpc>
        <a:spcBef>
          <a:spcPts val="487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336869" indent="-222457" algn="l" defTabSz="889832" rtl="0" eaLnBrk="1" latinLnBrk="0" hangingPunct="1">
        <a:lnSpc>
          <a:spcPct val="90000"/>
        </a:lnSpc>
        <a:spcBef>
          <a:spcPts val="487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781784" indent="-222457" algn="l" defTabSz="889832" rtl="0" eaLnBrk="1" latinLnBrk="0" hangingPunct="1">
        <a:lnSpc>
          <a:spcPct val="90000"/>
        </a:lnSpc>
        <a:spcBef>
          <a:spcPts val="487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8898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44916" algn="l" defTabSz="8898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89832" algn="l" defTabSz="8898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34747" algn="l" defTabSz="8898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779663" algn="l" defTabSz="8898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24579" algn="l" defTabSz="8898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669495" algn="l" defTabSz="8898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14409" algn="l" defTabSz="8898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559326" algn="l" defTabSz="8898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82024" y="10805568"/>
            <a:ext cx="3497104" cy="666021"/>
          </a:xfrm>
        </p:spPr>
        <p:txBody>
          <a:bodyPr>
            <a:noAutofit/>
          </a:bodyPr>
          <a:lstStyle/>
          <a:p>
            <a:pPr algn="ctr"/>
            <a:r>
              <a:rPr lang="ru-RU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  <a:ea typeface="+mj-ea"/>
                <a:cs typeface="+mj-cs"/>
              </a:rPr>
              <a:t>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2"/>
            <a:ext cx="6661150" cy="11880848"/>
          </a:xfrm>
          <a:prstGeom prst="rect">
            <a:avLst/>
          </a:prstGeom>
          <a:ln>
            <a:noFill/>
          </a:ln>
        </p:spPr>
      </p:pic>
      <p:sp>
        <p:nvSpPr>
          <p:cNvPr id="8" name="Прямоугольник 7"/>
          <p:cNvSpPr/>
          <p:nvPr/>
        </p:nvSpPr>
        <p:spPr>
          <a:xfrm>
            <a:off x="3735225" y="309957"/>
            <a:ext cx="2661347" cy="274519"/>
          </a:xfrm>
          <a:prstGeom prst="rect">
            <a:avLst/>
          </a:prstGeom>
        </p:spPr>
        <p:txBody>
          <a:bodyPr wrap="square" lIns="88983" tIns="44492" rIns="88983" bIns="44492">
            <a:spAutoFit/>
          </a:bodyPr>
          <a:lstStyle/>
          <a:p>
            <a:pPr algn="ctr"/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687518" y="1450699"/>
            <a:ext cx="2334810" cy="1290182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88983" tIns="44492" rIns="88983" bIns="44492">
            <a:spAutoFit/>
          </a:bodyPr>
          <a:lstStyle/>
          <a:p>
            <a:pPr marL="166843" indent="-166843" algn="just">
              <a:buFontTx/>
              <a:buChar char="-"/>
            </a:pP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 marL="166843" indent="-166843" algn="just">
              <a:buFontTx/>
              <a:buChar char="-"/>
            </a:pPr>
            <a:endParaRPr lang="ru-RU" sz="1200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32289" y="1221313"/>
            <a:ext cx="6396572" cy="97894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ct val="120000"/>
              </a:lnSpc>
              <a:spcAft>
                <a:spcPts val="0"/>
              </a:spcAft>
            </a:pPr>
            <a:r>
              <a:rPr lang="ru-RU" sz="1400" b="1" dirty="0">
                <a:latin typeface="Times New Roman" pitchFamily="18" charset="0"/>
                <a:ea typeface="Times New Roman"/>
                <a:cs typeface="Times New Roman" pitchFamily="18" charset="0"/>
              </a:rPr>
              <a:t>Информация о предоставлении компенсации </a:t>
            </a:r>
            <a:r>
              <a:rPr lang="ru-RU" sz="1400" b="1" dirty="0">
                <a:latin typeface="Times New Roman" pitchFamily="18" charset="0"/>
                <a:ea typeface="Lucida Sans Unicode"/>
                <a:cs typeface="Times New Roman" pitchFamily="18" charset="0"/>
              </a:rPr>
              <a:t>расходов граждан на оплату жилого помещения и коммунальных услуг.</a:t>
            </a:r>
            <a:endParaRPr lang="ru-RU" sz="1400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algn="ctr">
              <a:lnSpc>
                <a:spcPct val="120000"/>
              </a:lnSpc>
              <a:spcAft>
                <a:spcPts val="0"/>
              </a:spcAft>
            </a:pP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indent="450215" algn="just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</a:pPr>
            <a:r>
              <a:rPr lang="ru-RU" sz="1400" kern="1400" dirty="0">
                <a:latin typeface="Times New Roman" pitchFamily="18" charset="0"/>
                <a:ea typeface="Times New Roman"/>
                <a:cs typeface="Times New Roman" pitchFamily="18" charset="0"/>
              </a:rPr>
              <a:t>До 01.01.2017  меры социальной поддержки льготным категориям граждан предоставлялись в форме </a:t>
            </a:r>
            <a:r>
              <a:rPr lang="ru-RU" sz="1400" kern="1400" dirty="0">
                <a:latin typeface="Times New Roman" pitchFamily="18" charset="0"/>
                <a:ea typeface="Calibri"/>
                <a:cs typeface="Times New Roman" pitchFamily="18" charset="0"/>
              </a:rPr>
              <a:t>ежемесячной денежной выплаты на оплату жилого помещения и коммунальных услуг (ЕДВ ЖКУ), расчет которой производился от регионального стандарта стоимости жилищно-коммунальных услуг. </a:t>
            </a:r>
            <a:endParaRPr lang="ru-RU" sz="1400" b="1" kern="1400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indent="449580" algn="just">
              <a:lnSpc>
                <a:spcPct val="120000"/>
              </a:lnSpc>
              <a:spcAft>
                <a:spcPts val="0"/>
              </a:spcAft>
            </a:pPr>
            <a:r>
              <a:rPr lang="ru-RU" sz="1400" dirty="0">
                <a:latin typeface="Times New Roman" pitchFamily="18" charset="0"/>
                <a:ea typeface="Times New Roman"/>
                <a:cs typeface="Times New Roman" pitchFamily="18" charset="0"/>
              </a:rPr>
              <a:t>29.06.2015 принят Федеральный закон  № 176-ФЗ «О внесении изменений в Жилищный кодекс Российской Федерации и отдельные законодательные акты Российской Федерации». С июля 2015 года льготным категориям граждан гарантируется компенсация расходов на оплату жилого помещения и коммунальных услуг. </a:t>
            </a:r>
          </a:p>
          <a:p>
            <a:pPr indent="449580" algn="just">
              <a:lnSpc>
                <a:spcPct val="120000"/>
              </a:lnSpc>
              <a:spcAft>
                <a:spcPts val="0"/>
              </a:spcAft>
            </a:pP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Во исполнение федерального законодательства 26.12.2016  принят закон Самарской области от 26.12.2016 № 143 - ГД  «О мерах социальной поддержки по оплате жилого помещения и коммунальных услуг, предоставляемых отдельным категориям граждан, проживающих в Самарской области».</a:t>
            </a:r>
          </a:p>
          <a:p>
            <a:pPr indent="450215" algn="just">
              <a:lnSpc>
                <a:spcPct val="120000"/>
              </a:lnSpc>
              <a:spcAft>
                <a:spcPts val="0"/>
              </a:spcAft>
            </a:pPr>
            <a:r>
              <a:rPr lang="ru-RU" sz="1400" dirty="0">
                <a:latin typeface="Times New Roman" pitchFamily="18" charset="0"/>
                <a:ea typeface="Lucida Sans Unicode"/>
                <a:cs typeface="Times New Roman" pitchFamily="18" charset="0"/>
              </a:rPr>
              <a:t>Законом предусмотрена замена ЕДВ ЖКУ на компенсацию расходов граждан на оплату жилого помещения и коммунальных услуг.</a:t>
            </a:r>
            <a:endParaRPr lang="ru-RU" sz="1400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indent="450215" algn="just">
              <a:lnSpc>
                <a:spcPct val="120000"/>
              </a:lnSpc>
              <a:spcAft>
                <a:spcPts val="0"/>
              </a:spcAft>
            </a:pPr>
            <a:r>
              <a:rPr lang="ru-RU" sz="1400" dirty="0">
                <a:latin typeface="Times New Roman" pitchFamily="18" charset="0"/>
                <a:ea typeface="Lucida Sans Unicode"/>
                <a:cs typeface="Times New Roman" pitchFamily="18" charset="0"/>
              </a:rPr>
              <a:t>Расчет компенсации </a:t>
            </a:r>
            <a:r>
              <a:rPr lang="ru-RU" sz="1400" dirty="0">
                <a:latin typeface="Times New Roman" pitchFamily="18" charset="0"/>
                <a:ea typeface="Calibri"/>
                <a:cs typeface="Times New Roman" pitchFamily="18" charset="0"/>
              </a:rPr>
              <a:t>будет</a:t>
            </a:r>
            <a:r>
              <a:rPr lang="ru-RU" sz="1400" dirty="0">
                <a:latin typeface="Times New Roman" pitchFamily="18" charset="0"/>
                <a:ea typeface="Lucida Sans Unicode"/>
                <a:cs typeface="Times New Roman" pitchFamily="18" charset="0"/>
              </a:rPr>
              <a:t> производиться индивидуально из фактических </a:t>
            </a:r>
            <a:r>
              <a:rPr lang="ru-RU" sz="1400" dirty="0">
                <a:latin typeface="Times New Roman" pitchFamily="18" charset="0"/>
                <a:ea typeface="Times New Roman"/>
                <a:cs typeface="Times New Roman" pitchFamily="18" charset="0"/>
              </a:rPr>
              <a:t>расходов граждан </a:t>
            </a:r>
            <a:r>
              <a:rPr lang="ru-RU" sz="1400" dirty="0">
                <a:latin typeface="Times New Roman" pitchFamily="18" charset="0"/>
                <a:ea typeface="Calibri"/>
                <a:cs typeface="Times New Roman" pitchFamily="18" charset="0"/>
              </a:rPr>
              <a:t>с учетом: </a:t>
            </a:r>
            <a:endParaRPr lang="ru-RU" sz="1400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indent="450215" algn="just">
              <a:lnSpc>
                <a:spcPct val="120000"/>
              </a:lnSpc>
              <a:spcAft>
                <a:spcPts val="0"/>
              </a:spcAft>
            </a:pPr>
            <a:r>
              <a:rPr lang="ru-RU" sz="1400" dirty="0">
                <a:latin typeface="Times New Roman" pitchFamily="18" charset="0"/>
                <a:ea typeface="Calibri"/>
                <a:cs typeface="Times New Roman" pitchFamily="18" charset="0"/>
              </a:rPr>
              <a:t>- занимаемой площади; </a:t>
            </a:r>
            <a:endParaRPr lang="ru-RU" sz="1400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indent="450215" algn="just">
              <a:lnSpc>
                <a:spcPct val="120000"/>
              </a:lnSpc>
              <a:spcAft>
                <a:spcPts val="0"/>
              </a:spcAft>
            </a:pPr>
            <a:r>
              <a:rPr lang="ru-RU" sz="1400" dirty="0">
                <a:latin typeface="Times New Roman" pitchFamily="18" charset="0"/>
                <a:ea typeface="Calibri"/>
                <a:cs typeface="Times New Roman" pitchFamily="18" charset="0"/>
              </a:rPr>
              <a:t>- состава семьи; </a:t>
            </a:r>
            <a:endParaRPr lang="ru-RU" sz="1400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indent="450215" algn="just">
              <a:lnSpc>
                <a:spcPct val="120000"/>
              </a:lnSpc>
              <a:spcAft>
                <a:spcPts val="0"/>
              </a:spcAft>
            </a:pPr>
            <a:r>
              <a:rPr lang="ru-RU" sz="1400" dirty="0">
                <a:latin typeface="Times New Roman" pitchFamily="18" charset="0"/>
                <a:ea typeface="Calibri"/>
                <a:cs typeface="Times New Roman" pitchFamily="18" charset="0"/>
              </a:rPr>
              <a:t>- </a:t>
            </a:r>
            <a:r>
              <a:rPr lang="ru-RU" sz="1400" dirty="0">
                <a:latin typeface="Times New Roman" pitchFamily="18" charset="0"/>
                <a:ea typeface="Lucida Sans Unicode"/>
                <a:cs typeface="Times New Roman" pitchFamily="18" charset="0"/>
              </a:rPr>
              <a:t>наличия приборов учета</a:t>
            </a:r>
            <a:r>
              <a:rPr lang="ru-RU" sz="1400" dirty="0">
                <a:latin typeface="Times New Roman" pitchFamily="18" charset="0"/>
                <a:ea typeface="Calibri"/>
                <a:cs typeface="Times New Roman" pitchFamily="18" charset="0"/>
              </a:rPr>
              <a:t>;</a:t>
            </a:r>
            <a:endParaRPr lang="ru-RU" sz="1400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indent="450215" algn="just">
              <a:lnSpc>
                <a:spcPct val="120000"/>
              </a:lnSpc>
              <a:spcAft>
                <a:spcPts val="0"/>
              </a:spcAft>
            </a:pPr>
            <a:r>
              <a:rPr lang="ru-RU" sz="1400" dirty="0">
                <a:latin typeface="Times New Roman" pitchFamily="18" charset="0"/>
                <a:ea typeface="Calibri"/>
                <a:cs typeface="Times New Roman" pitchFamily="18" charset="0"/>
              </a:rPr>
              <a:t>-  установленных нормативов потребления коммунальных услуг;</a:t>
            </a:r>
            <a:endParaRPr lang="ru-RU" sz="1400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indent="450215" algn="just">
              <a:lnSpc>
                <a:spcPct val="120000"/>
              </a:lnSpc>
              <a:spcAft>
                <a:spcPts val="0"/>
              </a:spcAft>
            </a:pPr>
            <a:r>
              <a:rPr lang="ru-RU" sz="1400" dirty="0">
                <a:latin typeface="Times New Roman" pitchFamily="18" charset="0"/>
                <a:ea typeface="Calibri"/>
                <a:cs typeface="Times New Roman" pitchFamily="18" charset="0"/>
              </a:rPr>
              <a:t> - наличия задолженности и т.д</a:t>
            </a:r>
            <a:r>
              <a:rPr lang="ru-RU" sz="1400" dirty="0" smtClean="0">
                <a:latin typeface="Times New Roman" pitchFamily="18" charset="0"/>
                <a:ea typeface="Calibri"/>
                <a:cs typeface="Times New Roman" pitchFamily="18" charset="0"/>
              </a:rPr>
              <a:t>.</a:t>
            </a:r>
            <a:endParaRPr lang="en-US" sz="1400" dirty="0" smtClean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indent="450215" algn="just">
              <a:lnSpc>
                <a:spcPct val="120000"/>
              </a:lnSpc>
              <a:spcAft>
                <a:spcPts val="0"/>
              </a:spcAft>
            </a:pPr>
            <a:r>
              <a:rPr lang="ru-RU" sz="1400" dirty="0">
                <a:latin typeface="Times New Roman"/>
                <a:ea typeface="Calibri"/>
              </a:rPr>
              <a:t>Назначение компенсации гражданам осуществляется на основании сведений о начисленных и оплаченных платежах, полученных от поставщиков услуг без заявлений граждан в автоматизированном режиме. </a:t>
            </a:r>
            <a:endParaRPr lang="ru-RU" sz="1200" dirty="0">
              <a:latin typeface="Times New Roman"/>
              <a:ea typeface="Times New Roman"/>
            </a:endParaRPr>
          </a:p>
          <a:p>
            <a:pPr indent="450215" algn="just">
              <a:lnSpc>
                <a:spcPct val="120000"/>
              </a:lnSpc>
              <a:spcAft>
                <a:spcPts val="0"/>
              </a:spcAft>
            </a:pPr>
            <a:r>
              <a:rPr lang="ru-RU" sz="1400" dirty="0">
                <a:latin typeface="Times New Roman"/>
                <a:ea typeface="Calibri"/>
              </a:rPr>
              <a:t>Обращаем внимание, что гражданам, имеющим задолженность по оплате ЖКУ, компенсация не выплачивается.</a:t>
            </a:r>
            <a:endParaRPr lang="ru-RU" sz="1200" dirty="0">
              <a:latin typeface="Times New Roman"/>
              <a:ea typeface="Times New Roman"/>
            </a:endParaRPr>
          </a:p>
          <a:p>
            <a:pPr indent="450215" algn="just">
              <a:lnSpc>
                <a:spcPct val="120000"/>
              </a:lnSpc>
              <a:spcAft>
                <a:spcPts val="0"/>
              </a:spcAft>
            </a:pPr>
            <a:r>
              <a:rPr lang="ru-RU" sz="1400" dirty="0">
                <a:latin typeface="Times New Roman"/>
                <a:ea typeface="Calibri"/>
              </a:rPr>
              <a:t>Основными причинами невыплаты компенсации являются:  задолженность гражданина по оплате жилищно-коммунальных услуг или отсутствие информации от поставщиков жилищно-коммунальных услуг.</a:t>
            </a:r>
            <a:endParaRPr lang="ru-RU" sz="1200" dirty="0">
              <a:latin typeface="Times New Roman"/>
              <a:ea typeface="Times New Roman"/>
            </a:endParaRPr>
          </a:p>
          <a:p>
            <a:pPr indent="450215" algn="just">
              <a:lnSpc>
                <a:spcPct val="120000"/>
              </a:lnSpc>
              <a:spcAft>
                <a:spcPts val="0"/>
              </a:spcAft>
            </a:pPr>
            <a:r>
              <a:rPr lang="ru-RU" sz="1400" dirty="0">
                <a:latin typeface="Times New Roman"/>
                <a:ea typeface="Calibri"/>
              </a:rPr>
              <a:t>Граждане, не получившие компенсацию, за разъяснением могут обратиться лично или по телефону «горячей линии» в управления социальной защиты населения по месту жительства</a:t>
            </a:r>
            <a:r>
              <a:rPr lang="ru-RU" sz="1400" dirty="0" smtClean="0">
                <a:latin typeface="Times New Roman"/>
                <a:ea typeface="Calibri"/>
              </a:rPr>
              <a:t>.</a:t>
            </a:r>
            <a:endParaRPr lang="ru-RU" sz="1400" dirty="0">
              <a:effectLst/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462960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1336</TotalTime>
  <Words>16</Words>
  <Application>Microsoft Office PowerPoint</Application>
  <PresentationFormat>Произвольный</PresentationFormat>
  <Paragraphs>21</Paragraphs>
  <Slides>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Слайд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«Об организации предоставления отдельных видов социальных выплат жителям  Самарской области (ежегодные денежные  выплаты к Пасхе,   детям войны, почетным донорам)»</dc:title>
  <dc:creator>Сафронова Евгения Александровна</dc:creator>
  <cp:lastModifiedBy>user</cp:lastModifiedBy>
  <cp:revision>63</cp:revision>
  <cp:lastPrinted>2017-02-16T10:43:34Z</cp:lastPrinted>
  <dcterms:created xsi:type="dcterms:W3CDTF">2016-03-31T11:50:53Z</dcterms:created>
  <dcterms:modified xsi:type="dcterms:W3CDTF">2018-03-13T10:08:19Z</dcterms:modified>
</cp:coreProperties>
</file>